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53"/>
  </p:notesMasterIdLst>
  <p:sldIdLst>
    <p:sldId id="256" r:id="rId2"/>
    <p:sldId id="257" r:id="rId3"/>
    <p:sldId id="258" r:id="rId4"/>
    <p:sldId id="259" r:id="rId5"/>
    <p:sldId id="260" r:id="rId6"/>
    <p:sldId id="261" r:id="rId7"/>
    <p:sldId id="262" r:id="rId8"/>
    <p:sldId id="263" r:id="rId9"/>
    <p:sldId id="264" r:id="rId10"/>
    <p:sldId id="455" r:id="rId11"/>
    <p:sldId id="265" r:id="rId12"/>
    <p:sldId id="266" r:id="rId13"/>
    <p:sldId id="267" r:id="rId14"/>
    <p:sldId id="268" r:id="rId15"/>
    <p:sldId id="269" r:id="rId16"/>
    <p:sldId id="456" r:id="rId17"/>
    <p:sldId id="457" r:id="rId18"/>
    <p:sldId id="458" r:id="rId19"/>
    <p:sldId id="459" r:id="rId20"/>
    <p:sldId id="460" r:id="rId21"/>
    <p:sldId id="270" r:id="rId22"/>
    <p:sldId id="326" r:id="rId23"/>
    <p:sldId id="327" r:id="rId24"/>
    <p:sldId id="461" r:id="rId25"/>
    <p:sldId id="462" r:id="rId26"/>
    <p:sldId id="463" r:id="rId27"/>
    <p:sldId id="315" r:id="rId28"/>
    <p:sldId id="316" r:id="rId29"/>
    <p:sldId id="317" r:id="rId30"/>
    <p:sldId id="318" r:id="rId31"/>
    <p:sldId id="320" r:id="rId32"/>
    <p:sldId id="319" r:id="rId33"/>
    <p:sldId id="321" r:id="rId34"/>
    <p:sldId id="322" r:id="rId35"/>
    <p:sldId id="323" r:id="rId36"/>
    <p:sldId id="324" r:id="rId37"/>
    <p:sldId id="325" r:id="rId38"/>
    <p:sldId id="271" r:id="rId39"/>
    <p:sldId id="272" r:id="rId40"/>
    <p:sldId id="273" r:id="rId41"/>
    <p:sldId id="274" r:id="rId42"/>
    <p:sldId id="289" r:id="rId43"/>
    <p:sldId id="290" r:id="rId44"/>
    <p:sldId id="275" r:id="rId45"/>
    <p:sldId id="276" r:id="rId46"/>
    <p:sldId id="277" r:id="rId47"/>
    <p:sldId id="278" r:id="rId48"/>
    <p:sldId id="279" r:id="rId49"/>
    <p:sldId id="280" r:id="rId50"/>
    <p:sldId id="281" r:id="rId51"/>
    <p:sldId id="464" r:id="rId52"/>
    <p:sldId id="291" r:id="rId53"/>
    <p:sldId id="465" r:id="rId54"/>
    <p:sldId id="466" r:id="rId55"/>
    <p:sldId id="467" r:id="rId56"/>
    <p:sldId id="468" r:id="rId57"/>
    <p:sldId id="292" r:id="rId58"/>
    <p:sldId id="293" r:id="rId59"/>
    <p:sldId id="294" r:id="rId60"/>
    <p:sldId id="282" r:id="rId61"/>
    <p:sldId id="283" r:id="rId62"/>
    <p:sldId id="284" r:id="rId63"/>
    <p:sldId id="285" r:id="rId64"/>
    <p:sldId id="286" r:id="rId65"/>
    <p:sldId id="287" r:id="rId66"/>
    <p:sldId id="288" r:id="rId67"/>
    <p:sldId id="309" r:id="rId68"/>
    <p:sldId id="310" r:id="rId69"/>
    <p:sldId id="312" r:id="rId70"/>
    <p:sldId id="313" r:id="rId71"/>
    <p:sldId id="314" r:id="rId72"/>
    <p:sldId id="481" r:id="rId73"/>
    <p:sldId id="482" r:id="rId74"/>
    <p:sldId id="483" r:id="rId75"/>
    <p:sldId id="484" r:id="rId76"/>
    <p:sldId id="485" r:id="rId77"/>
    <p:sldId id="486" r:id="rId78"/>
    <p:sldId id="487" r:id="rId79"/>
    <p:sldId id="488" r:id="rId80"/>
    <p:sldId id="295" r:id="rId81"/>
    <p:sldId id="296" r:id="rId82"/>
    <p:sldId id="297" r:id="rId83"/>
    <p:sldId id="298" r:id="rId84"/>
    <p:sldId id="299" r:id="rId85"/>
    <p:sldId id="300" r:id="rId86"/>
    <p:sldId id="301" r:id="rId87"/>
    <p:sldId id="302" r:id="rId88"/>
    <p:sldId id="303" r:id="rId89"/>
    <p:sldId id="304" r:id="rId90"/>
    <p:sldId id="305" r:id="rId91"/>
    <p:sldId id="306" r:id="rId92"/>
    <p:sldId id="602" r:id="rId93"/>
    <p:sldId id="603" r:id="rId94"/>
    <p:sldId id="604" r:id="rId95"/>
    <p:sldId id="605" r:id="rId96"/>
    <p:sldId id="606" r:id="rId97"/>
    <p:sldId id="607" r:id="rId98"/>
    <p:sldId id="608" r:id="rId99"/>
    <p:sldId id="609" r:id="rId100"/>
    <p:sldId id="610" r:id="rId101"/>
    <p:sldId id="307" r:id="rId102"/>
    <p:sldId id="308"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502" r:id="rId116"/>
    <p:sldId id="503" r:id="rId117"/>
    <p:sldId id="504" r:id="rId118"/>
    <p:sldId id="505" r:id="rId119"/>
    <p:sldId id="506" r:id="rId120"/>
    <p:sldId id="342" r:id="rId121"/>
    <p:sldId id="343" r:id="rId122"/>
    <p:sldId id="344" r:id="rId123"/>
    <p:sldId id="345" r:id="rId124"/>
    <p:sldId id="346" r:id="rId125"/>
    <p:sldId id="347" r:id="rId126"/>
    <p:sldId id="348" r:id="rId127"/>
    <p:sldId id="349" r:id="rId128"/>
    <p:sldId id="350" r:id="rId129"/>
    <p:sldId id="351" r:id="rId130"/>
    <p:sldId id="352" r:id="rId131"/>
    <p:sldId id="353" r:id="rId132"/>
    <p:sldId id="354" r:id="rId133"/>
    <p:sldId id="355" r:id="rId134"/>
    <p:sldId id="356" r:id="rId135"/>
    <p:sldId id="357" r:id="rId136"/>
    <p:sldId id="358" r:id="rId137"/>
    <p:sldId id="359" r:id="rId138"/>
    <p:sldId id="360" r:id="rId139"/>
    <p:sldId id="361" r:id="rId140"/>
    <p:sldId id="362" r:id="rId141"/>
    <p:sldId id="363" r:id="rId142"/>
    <p:sldId id="364" r:id="rId143"/>
    <p:sldId id="365" r:id="rId144"/>
    <p:sldId id="366" r:id="rId145"/>
    <p:sldId id="367" r:id="rId146"/>
    <p:sldId id="368" r:id="rId147"/>
    <p:sldId id="369" r:id="rId148"/>
    <p:sldId id="370" r:id="rId149"/>
    <p:sldId id="371" r:id="rId150"/>
    <p:sldId id="372" r:id="rId151"/>
    <p:sldId id="373" r:id="rId152"/>
    <p:sldId id="374" r:id="rId153"/>
    <p:sldId id="375" r:id="rId154"/>
    <p:sldId id="376" r:id="rId155"/>
    <p:sldId id="377" r:id="rId156"/>
    <p:sldId id="378" r:id="rId157"/>
    <p:sldId id="379" r:id="rId158"/>
    <p:sldId id="380" r:id="rId159"/>
    <p:sldId id="381" r:id="rId160"/>
    <p:sldId id="382" r:id="rId161"/>
    <p:sldId id="383" r:id="rId162"/>
    <p:sldId id="384" r:id="rId163"/>
    <p:sldId id="385" r:id="rId164"/>
    <p:sldId id="386" r:id="rId165"/>
    <p:sldId id="328" r:id="rId166"/>
    <p:sldId id="471" r:id="rId167"/>
    <p:sldId id="472" r:id="rId168"/>
    <p:sldId id="387" r:id="rId169"/>
    <p:sldId id="388" r:id="rId170"/>
    <p:sldId id="389" r:id="rId171"/>
    <p:sldId id="390" r:id="rId172"/>
    <p:sldId id="391" r:id="rId173"/>
    <p:sldId id="392" r:id="rId174"/>
    <p:sldId id="393" r:id="rId175"/>
    <p:sldId id="394" r:id="rId176"/>
    <p:sldId id="395" r:id="rId177"/>
    <p:sldId id="396" r:id="rId178"/>
    <p:sldId id="473" r:id="rId179"/>
    <p:sldId id="474" r:id="rId180"/>
    <p:sldId id="611" r:id="rId181"/>
    <p:sldId id="612" r:id="rId182"/>
    <p:sldId id="613" r:id="rId183"/>
    <p:sldId id="614" r:id="rId184"/>
    <p:sldId id="489" r:id="rId185"/>
    <p:sldId id="490" r:id="rId186"/>
    <p:sldId id="491" r:id="rId187"/>
    <p:sldId id="492" r:id="rId188"/>
    <p:sldId id="493" r:id="rId189"/>
    <p:sldId id="494" r:id="rId190"/>
    <p:sldId id="495" r:id="rId191"/>
    <p:sldId id="496" r:id="rId192"/>
    <p:sldId id="497" r:id="rId193"/>
    <p:sldId id="498" r:id="rId194"/>
    <p:sldId id="499" r:id="rId195"/>
    <p:sldId id="500" r:id="rId196"/>
    <p:sldId id="501" r:id="rId197"/>
    <p:sldId id="397" r:id="rId198"/>
    <p:sldId id="398" r:id="rId199"/>
    <p:sldId id="403" r:id="rId200"/>
    <p:sldId id="399" r:id="rId201"/>
    <p:sldId id="400" r:id="rId202"/>
    <p:sldId id="401" r:id="rId203"/>
    <p:sldId id="402" r:id="rId204"/>
    <p:sldId id="475" r:id="rId205"/>
    <p:sldId id="476" r:id="rId206"/>
    <p:sldId id="477" r:id="rId207"/>
    <p:sldId id="478" r:id="rId208"/>
    <p:sldId id="479" r:id="rId209"/>
    <p:sldId id="480" r:id="rId210"/>
    <p:sldId id="404" r:id="rId211"/>
    <p:sldId id="405" r:id="rId212"/>
    <p:sldId id="406" r:id="rId213"/>
    <p:sldId id="407" r:id="rId214"/>
    <p:sldId id="408" r:id="rId215"/>
    <p:sldId id="409" r:id="rId216"/>
    <p:sldId id="511" r:id="rId217"/>
    <p:sldId id="507" r:id="rId218"/>
    <p:sldId id="508" r:id="rId219"/>
    <p:sldId id="509" r:id="rId220"/>
    <p:sldId id="510" r:id="rId221"/>
    <p:sldId id="512" r:id="rId222"/>
    <p:sldId id="513" r:id="rId223"/>
    <p:sldId id="415" r:id="rId224"/>
    <p:sldId id="416" r:id="rId225"/>
    <p:sldId id="410" r:id="rId226"/>
    <p:sldId id="411" r:id="rId227"/>
    <p:sldId id="412" r:id="rId228"/>
    <p:sldId id="413" r:id="rId229"/>
    <p:sldId id="414" r:id="rId230"/>
    <p:sldId id="600" r:id="rId231"/>
    <p:sldId id="601" r:id="rId232"/>
    <p:sldId id="417" r:id="rId233"/>
    <p:sldId id="418" r:id="rId234"/>
    <p:sldId id="587" r:id="rId235"/>
    <p:sldId id="588" r:id="rId236"/>
    <p:sldId id="589" r:id="rId237"/>
    <p:sldId id="419" r:id="rId238"/>
    <p:sldId id="420" r:id="rId239"/>
    <p:sldId id="421" r:id="rId240"/>
    <p:sldId id="422" r:id="rId241"/>
    <p:sldId id="423" r:id="rId242"/>
    <p:sldId id="424" r:id="rId243"/>
    <p:sldId id="425" r:id="rId244"/>
    <p:sldId id="593" r:id="rId245"/>
    <p:sldId id="594" r:id="rId246"/>
    <p:sldId id="595" r:id="rId247"/>
    <p:sldId id="596" r:id="rId248"/>
    <p:sldId id="597" r:id="rId249"/>
    <p:sldId id="598" r:id="rId250"/>
    <p:sldId id="599" r:id="rId251"/>
    <p:sldId id="426" r:id="rId252"/>
    <p:sldId id="427" r:id="rId253"/>
    <p:sldId id="428" r:id="rId254"/>
    <p:sldId id="429" r:id="rId255"/>
    <p:sldId id="430" r:id="rId256"/>
    <p:sldId id="431" r:id="rId257"/>
    <p:sldId id="432" r:id="rId258"/>
    <p:sldId id="433" r:id="rId259"/>
    <p:sldId id="434" r:id="rId260"/>
    <p:sldId id="435" r:id="rId261"/>
    <p:sldId id="436" r:id="rId262"/>
    <p:sldId id="437" r:id="rId263"/>
    <p:sldId id="438" r:id="rId264"/>
    <p:sldId id="448" r:id="rId265"/>
    <p:sldId id="449" r:id="rId266"/>
    <p:sldId id="450" r:id="rId267"/>
    <p:sldId id="591" r:id="rId268"/>
    <p:sldId id="592" r:id="rId269"/>
    <p:sldId id="590" r:id="rId270"/>
    <p:sldId id="439" r:id="rId271"/>
    <p:sldId id="451" r:id="rId272"/>
    <p:sldId id="452" r:id="rId273"/>
    <p:sldId id="615" r:id="rId274"/>
    <p:sldId id="616" r:id="rId275"/>
    <p:sldId id="453" r:id="rId276"/>
    <p:sldId id="440" r:id="rId277"/>
    <p:sldId id="441" r:id="rId278"/>
    <p:sldId id="442" r:id="rId279"/>
    <p:sldId id="443" r:id="rId280"/>
    <p:sldId id="444" r:id="rId281"/>
    <p:sldId id="445" r:id="rId282"/>
    <p:sldId id="446" r:id="rId283"/>
    <p:sldId id="454" r:id="rId284"/>
    <p:sldId id="447" r:id="rId285"/>
    <p:sldId id="520" r:id="rId286"/>
    <p:sldId id="521" r:id="rId287"/>
    <p:sldId id="522" r:id="rId288"/>
    <p:sldId id="523" r:id="rId289"/>
    <p:sldId id="524" r:id="rId290"/>
    <p:sldId id="525" r:id="rId291"/>
    <p:sldId id="526" r:id="rId292"/>
    <p:sldId id="527" r:id="rId293"/>
    <p:sldId id="528" r:id="rId294"/>
    <p:sldId id="529" r:id="rId295"/>
    <p:sldId id="530" r:id="rId296"/>
    <p:sldId id="531" r:id="rId297"/>
    <p:sldId id="532" r:id="rId298"/>
    <p:sldId id="533" r:id="rId299"/>
    <p:sldId id="534" r:id="rId300"/>
    <p:sldId id="535" r:id="rId301"/>
    <p:sldId id="536" r:id="rId302"/>
    <p:sldId id="537" r:id="rId303"/>
    <p:sldId id="538" r:id="rId304"/>
    <p:sldId id="539" r:id="rId305"/>
    <p:sldId id="540" r:id="rId306"/>
    <p:sldId id="541" r:id="rId307"/>
    <p:sldId id="542" r:id="rId308"/>
    <p:sldId id="543" r:id="rId309"/>
    <p:sldId id="544" r:id="rId310"/>
    <p:sldId id="545" r:id="rId311"/>
    <p:sldId id="546" r:id="rId312"/>
    <p:sldId id="547" r:id="rId313"/>
    <p:sldId id="548" r:id="rId314"/>
    <p:sldId id="549" r:id="rId315"/>
    <p:sldId id="550" r:id="rId316"/>
    <p:sldId id="551" r:id="rId317"/>
    <p:sldId id="552" r:id="rId318"/>
    <p:sldId id="553" r:id="rId319"/>
    <p:sldId id="554" r:id="rId320"/>
    <p:sldId id="555" r:id="rId321"/>
    <p:sldId id="556" r:id="rId322"/>
    <p:sldId id="557" r:id="rId323"/>
    <p:sldId id="558" r:id="rId324"/>
    <p:sldId id="570" r:id="rId325"/>
    <p:sldId id="571" r:id="rId326"/>
    <p:sldId id="572" r:id="rId327"/>
    <p:sldId id="573" r:id="rId328"/>
    <p:sldId id="574" r:id="rId329"/>
    <p:sldId id="575" r:id="rId330"/>
    <p:sldId id="576" r:id="rId331"/>
    <p:sldId id="577" r:id="rId332"/>
    <p:sldId id="578" r:id="rId333"/>
    <p:sldId id="579" r:id="rId334"/>
    <p:sldId id="580" r:id="rId335"/>
    <p:sldId id="581" r:id="rId336"/>
    <p:sldId id="582" r:id="rId337"/>
    <p:sldId id="583" r:id="rId338"/>
    <p:sldId id="584" r:id="rId339"/>
    <p:sldId id="585" r:id="rId340"/>
    <p:sldId id="586" r:id="rId341"/>
    <p:sldId id="559" r:id="rId342"/>
    <p:sldId id="560" r:id="rId343"/>
    <p:sldId id="561" r:id="rId344"/>
    <p:sldId id="562" r:id="rId345"/>
    <p:sldId id="563" r:id="rId346"/>
    <p:sldId id="564" r:id="rId347"/>
    <p:sldId id="565" r:id="rId348"/>
    <p:sldId id="566" r:id="rId349"/>
    <p:sldId id="567" r:id="rId350"/>
    <p:sldId id="568" r:id="rId351"/>
    <p:sldId id="569" r:id="rId3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B55748-08EF-40EB-9F5B-5530F1E99919}">
          <p14:sldIdLst>
            <p14:sldId id="256"/>
            <p14:sldId id="257"/>
            <p14:sldId id="258"/>
            <p14:sldId id="259"/>
            <p14:sldId id="260"/>
            <p14:sldId id="261"/>
            <p14:sldId id="262"/>
            <p14:sldId id="263"/>
            <p14:sldId id="264"/>
            <p14:sldId id="455"/>
            <p14:sldId id="265"/>
            <p14:sldId id="266"/>
            <p14:sldId id="267"/>
            <p14:sldId id="268"/>
            <p14:sldId id="269"/>
            <p14:sldId id="456"/>
            <p14:sldId id="457"/>
            <p14:sldId id="458"/>
            <p14:sldId id="459"/>
            <p14:sldId id="460"/>
            <p14:sldId id="270"/>
            <p14:sldId id="326"/>
            <p14:sldId id="327"/>
            <p14:sldId id="461"/>
            <p14:sldId id="462"/>
            <p14:sldId id="463"/>
            <p14:sldId id="315"/>
            <p14:sldId id="316"/>
            <p14:sldId id="317"/>
            <p14:sldId id="318"/>
            <p14:sldId id="320"/>
            <p14:sldId id="319"/>
            <p14:sldId id="321"/>
            <p14:sldId id="322"/>
            <p14:sldId id="323"/>
            <p14:sldId id="324"/>
            <p14:sldId id="325"/>
            <p14:sldId id="271"/>
            <p14:sldId id="272"/>
            <p14:sldId id="273"/>
            <p14:sldId id="274"/>
            <p14:sldId id="289"/>
            <p14:sldId id="290"/>
            <p14:sldId id="275"/>
            <p14:sldId id="276"/>
            <p14:sldId id="277"/>
            <p14:sldId id="278"/>
            <p14:sldId id="279"/>
            <p14:sldId id="280"/>
            <p14:sldId id="281"/>
            <p14:sldId id="464"/>
            <p14:sldId id="291"/>
            <p14:sldId id="465"/>
            <p14:sldId id="466"/>
            <p14:sldId id="467"/>
            <p14:sldId id="468"/>
            <p14:sldId id="292"/>
            <p14:sldId id="293"/>
            <p14:sldId id="294"/>
            <p14:sldId id="282"/>
            <p14:sldId id="283"/>
            <p14:sldId id="284"/>
            <p14:sldId id="285"/>
            <p14:sldId id="286"/>
            <p14:sldId id="287"/>
            <p14:sldId id="288"/>
            <p14:sldId id="309"/>
            <p14:sldId id="310"/>
            <p14:sldId id="312"/>
            <p14:sldId id="313"/>
            <p14:sldId id="314"/>
            <p14:sldId id="481"/>
            <p14:sldId id="482"/>
            <p14:sldId id="483"/>
            <p14:sldId id="484"/>
            <p14:sldId id="485"/>
            <p14:sldId id="486"/>
            <p14:sldId id="487"/>
            <p14:sldId id="488"/>
            <p14:sldId id="295"/>
            <p14:sldId id="296"/>
            <p14:sldId id="297"/>
            <p14:sldId id="298"/>
            <p14:sldId id="299"/>
            <p14:sldId id="300"/>
            <p14:sldId id="301"/>
            <p14:sldId id="302"/>
            <p14:sldId id="303"/>
            <p14:sldId id="304"/>
            <p14:sldId id="305"/>
            <p14:sldId id="306"/>
            <p14:sldId id="602"/>
            <p14:sldId id="603"/>
            <p14:sldId id="604"/>
            <p14:sldId id="605"/>
            <p14:sldId id="606"/>
            <p14:sldId id="607"/>
            <p14:sldId id="608"/>
            <p14:sldId id="609"/>
            <p14:sldId id="610"/>
            <p14:sldId id="307"/>
            <p14:sldId id="308"/>
            <p14:sldId id="330"/>
            <p14:sldId id="331"/>
            <p14:sldId id="332"/>
            <p14:sldId id="333"/>
            <p14:sldId id="334"/>
            <p14:sldId id="335"/>
            <p14:sldId id="336"/>
            <p14:sldId id="337"/>
            <p14:sldId id="338"/>
            <p14:sldId id="339"/>
            <p14:sldId id="340"/>
            <p14:sldId id="341"/>
            <p14:sldId id="502"/>
            <p14:sldId id="503"/>
            <p14:sldId id="504"/>
            <p14:sldId id="505"/>
            <p14:sldId id="506"/>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28"/>
            <p14:sldId id="471"/>
            <p14:sldId id="472"/>
            <p14:sldId id="387"/>
            <p14:sldId id="388"/>
            <p14:sldId id="389"/>
            <p14:sldId id="390"/>
            <p14:sldId id="391"/>
            <p14:sldId id="392"/>
            <p14:sldId id="393"/>
            <p14:sldId id="394"/>
            <p14:sldId id="395"/>
            <p14:sldId id="396"/>
            <p14:sldId id="473"/>
            <p14:sldId id="474"/>
            <p14:sldId id="611"/>
            <p14:sldId id="612"/>
            <p14:sldId id="613"/>
            <p14:sldId id="614"/>
            <p14:sldId id="489"/>
            <p14:sldId id="490"/>
            <p14:sldId id="491"/>
            <p14:sldId id="492"/>
            <p14:sldId id="493"/>
            <p14:sldId id="494"/>
            <p14:sldId id="495"/>
            <p14:sldId id="496"/>
            <p14:sldId id="497"/>
            <p14:sldId id="498"/>
            <p14:sldId id="499"/>
            <p14:sldId id="500"/>
            <p14:sldId id="501"/>
            <p14:sldId id="397"/>
            <p14:sldId id="398"/>
            <p14:sldId id="403"/>
            <p14:sldId id="399"/>
            <p14:sldId id="400"/>
            <p14:sldId id="401"/>
            <p14:sldId id="402"/>
            <p14:sldId id="475"/>
            <p14:sldId id="476"/>
            <p14:sldId id="477"/>
            <p14:sldId id="478"/>
            <p14:sldId id="479"/>
            <p14:sldId id="480"/>
            <p14:sldId id="404"/>
            <p14:sldId id="405"/>
            <p14:sldId id="406"/>
            <p14:sldId id="407"/>
            <p14:sldId id="408"/>
            <p14:sldId id="409"/>
            <p14:sldId id="511"/>
            <p14:sldId id="507"/>
            <p14:sldId id="508"/>
            <p14:sldId id="509"/>
            <p14:sldId id="510"/>
            <p14:sldId id="512"/>
            <p14:sldId id="513"/>
            <p14:sldId id="415"/>
            <p14:sldId id="416"/>
            <p14:sldId id="410"/>
            <p14:sldId id="411"/>
            <p14:sldId id="412"/>
            <p14:sldId id="413"/>
            <p14:sldId id="414"/>
            <p14:sldId id="600"/>
            <p14:sldId id="601"/>
            <p14:sldId id="417"/>
            <p14:sldId id="418"/>
            <p14:sldId id="587"/>
            <p14:sldId id="588"/>
            <p14:sldId id="589"/>
            <p14:sldId id="419"/>
            <p14:sldId id="420"/>
            <p14:sldId id="421"/>
            <p14:sldId id="422"/>
            <p14:sldId id="423"/>
            <p14:sldId id="424"/>
            <p14:sldId id="425"/>
            <p14:sldId id="593"/>
            <p14:sldId id="594"/>
            <p14:sldId id="595"/>
            <p14:sldId id="596"/>
            <p14:sldId id="597"/>
            <p14:sldId id="598"/>
            <p14:sldId id="599"/>
            <p14:sldId id="426"/>
            <p14:sldId id="427"/>
            <p14:sldId id="428"/>
            <p14:sldId id="429"/>
            <p14:sldId id="430"/>
            <p14:sldId id="431"/>
            <p14:sldId id="432"/>
            <p14:sldId id="433"/>
            <p14:sldId id="434"/>
            <p14:sldId id="435"/>
            <p14:sldId id="436"/>
            <p14:sldId id="437"/>
            <p14:sldId id="438"/>
            <p14:sldId id="448"/>
            <p14:sldId id="449"/>
            <p14:sldId id="450"/>
            <p14:sldId id="591"/>
            <p14:sldId id="592"/>
            <p14:sldId id="590"/>
            <p14:sldId id="439"/>
            <p14:sldId id="451"/>
            <p14:sldId id="452"/>
            <p14:sldId id="615"/>
            <p14:sldId id="616"/>
            <p14:sldId id="453"/>
            <p14:sldId id="440"/>
            <p14:sldId id="441"/>
            <p14:sldId id="442"/>
            <p14:sldId id="443"/>
            <p14:sldId id="444"/>
            <p14:sldId id="445"/>
            <p14:sldId id="446"/>
            <p14:sldId id="454"/>
            <p14:sldId id="447"/>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70"/>
            <p14:sldId id="571"/>
            <p14:sldId id="572"/>
            <p14:sldId id="573"/>
            <p14:sldId id="574"/>
            <p14:sldId id="575"/>
            <p14:sldId id="576"/>
            <p14:sldId id="577"/>
            <p14:sldId id="578"/>
            <p14:sldId id="579"/>
            <p14:sldId id="580"/>
            <p14:sldId id="581"/>
            <p14:sldId id="582"/>
            <p14:sldId id="583"/>
            <p14:sldId id="584"/>
            <p14:sldId id="585"/>
            <p14:sldId id="586"/>
            <p14:sldId id="559"/>
            <p14:sldId id="560"/>
            <p14:sldId id="561"/>
            <p14:sldId id="562"/>
            <p14:sldId id="563"/>
            <p14:sldId id="564"/>
            <p14:sldId id="565"/>
            <p14:sldId id="566"/>
            <p14:sldId id="567"/>
            <p14:sldId id="568"/>
            <p14:sldId id="5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snapToGrid="0">
      <p:cViewPr varScale="1">
        <p:scale>
          <a:sx n="84" d="100"/>
          <a:sy n="84" d="100"/>
        </p:scale>
        <p:origin x="67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tableStyles" Target="tableStyle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presProps" Target="pres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theme" Target="theme/theme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microsoft.com/office/2015/10/relationships/revisionInfo" Target="revisionInfo.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image" Target="../media/image107.w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99202-CDEF-4012-9A89-7EB78E72DE7B}" type="datetimeFigureOut">
              <a:rPr lang="en-IN" smtClean="0"/>
              <a:t>22-06-2018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3CD7E-DDA1-4DE9-AC9C-CB02C1EAF3E8}" type="slidenum">
              <a:rPr lang="en-IN" smtClean="0"/>
              <a:t>‹#›</a:t>
            </a:fld>
            <a:endParaRPr lang="en-IN"/>
          </a:p>
        </p:txBody>
      </p:sp>
    </p:spTree>
    <p:extLst>
      <p:ext uri="{BB962C8B-B14F-4D97-AF65-F5344CB8AC3E}">
        <p14:creationId xmlns:p14="http://schemas.microsoft.com/office/powerpoint/2010/main" val="345675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52</a:t>
            </a:fld>
            <a:endParaRPr lang="en-IN"/>
          </a:p>
        </p:txBody>
      </p:sp>
    </p:spTree>
    <p:extLst>
      <p:ext uri="{BB962C8B-B14F-4D97-AF65-F5344CB8AC3E}">
        <p14:creationId xmlns:p14="http://schemas.microsoft.com/office/powerpoint/2010/main" val="317742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62</a:t>
            </a:fld>
            <a:endParaRPr lang="en-IN"/>
          </a:p>
        </p:txBody>
      </p:sp>
    </p:spTree>
    <p:extLst>
      <p:ext uri="{BB962C8B-B14F-4D97-AF65-F5344CB8AC3E}">
        <p14:creationId xmlns:p14="http://schemas.microsoft.com/office/powerpoint/2010/main" val="13283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291411-BB3C-4AAA-A816-7B18971755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648D9594-6F30-4D45-B5B7-B073C95A60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B8FD8E61-86C5-405B-B694-95043F42E0E5}"/>
              </a:ext>
            </a:extLst>
          </p:cNvPr>
          <p:cNvSpPr>
            <a:spLocks noGrp="1"/>
          </p:cNvSpPr>
          <p:nvPr>
            <p:ph type="dt" sz="half" idx="10"/>
          </p:nvPr>
        </p:nvSpPr>
        <p:spPr/>
        <p:txBody>
          <a:bodyPr/>
          <a:lstStyle/>
          <a:p>
            <a:fld id="{1C90A5C6-3C34-4F22-90D8-F08F807639AB}" type="datetimeFigureOut">
              <a:rPr lang="en-IN" smtClean="0"/>
              <a:t>22-06-2018</a:t>
            </a:fld>
            <a:endParaRPr lang="en-IN"/>
          </a:p>
        </p:txBody>
      </p:sp>
      <p:sp>
        <p:nvSpPr>
          <p:cNvPr id="5" name="Footer Placeholder 4">
            <a:extLst>
              <a:ext uri="{FF2B5EF4-FFF2-40B4-BE49-F238E27FC236}">
                <a16:creationId xmlns:a16="http://schemas.microsoft.com/office/drawing/2014/main" xmlns="" id="{96A366E7-F6AC-4B51-82D6-3AB9B9097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83B4965-EFA5-4FE2-B57B-F071E0B16980}"/>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98093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17525D-841D-4F40-94D8-A271AC6FAE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7D21E4C-B79F-43FF-95D6-77AE467D0B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0C70CA8-3F61-4226-B478-F88F36281E25}"/>
              </a:ext>
            </a:extLst>
          </p:cNvPr>
          <p:cNvSpPr>
            <a:spLocks noGrp="1"/>
          </p:cNvSpPr>
          <p:nvPr>
            <p:ph type="dt" sz="half" idx="10"/>
          </p:nvPr>
        </p:nvSpPr>
        <p:spPr/>
        <p:txBody>
          <a:bodyPr/>
          <a:lstStyle/>
          <a:p>
            <a:fld id="{1C90A5C6-3C34-4F22-90D8-F08F807639AB}" type="datetimeFigureOut">
              <a:rPr lang="en-IN" smtClean="0"/>
              <a:t>22-06-2018</a:t>
            </a:fld>
            <a:endParaRPr lang="en-IN"/>
          </a:p>
        </p:txBody>
      </p:sp>
      <p:sp>
        <p:nvSpPr>
          <p:cNvPr id="5" name="Footer Placeholder 4">
            <a:extLst>
              <a:ext uri="{FF2B5EF4-FFF2-40B4-BE49-F238E27FC236}">
                <a16:creationId xmlns:a16="http://schemas.microsoft.com/office/drawing/2014/main" xmlns="" id="{734C4878-FFB9-4A5B-9FEF-FE457D9778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B36C62E-A12B-4545-B51E-66765D8913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71924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734CBBC-AC81-4571-84D2-7F036866CF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4EB0906-9DBB-4A1D-8C36-4DA12617B0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7546E17-0874-44D3-BA0A-DBEEFD2FD5B7}"/>
              </a:ext>
            </a:extLst>
          </p:cNvPr>
          <p:cNvSpPr>
            <a:spLocks noGrp="1"/>
          </p:cNvSpPr>
          <p:nvPr>
            <p:ph type="dt" sz="half" idx="10"/>
          </p:nvPr>
        </p:nvSpPr>
        <p:spPr/>
        <p:txBody>
          <a:bodyPr/>
          <a:lstStyle/>
          <a:p>
            <a:fld id="{1C90A5C6-3C34-4F22-90D8-F08F807639AB}" type="datetimeFigureOut">
              <a:rPr lang="en-IN" smtClean="0"/>
              <a:t>22-06-2018</a:t>
            </a:fld>
            <a:endParaRPr lang="en-IN"/>
          </a:p>
        </p:txBody>
      </p:sp>
      <p:sp>
        <p:nvSpPr>
          <p:cNvPr id="5" name="Footer Placeholder 4">
            <a:extLst>
              <a:ext uri="{FF2B5EF4-FFF2-40B4-BE49-F238E27FC236}">
                <a16:creationId xmlns:a16="http://schemas.microsoft.com/office/drawing/2014/main" xmlns="" id="{DF410D2F-9882-4BCD-ADD1-4B12882B3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4D2559E-CFEE-43BE-BC2A-179FCB5487DB}"/>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3505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41B04B-A0BD-4E64-A216-F7E333944565}"/>
              </a:ext>
            </a:extLst>
          </p:cNvPr>
          <p:cNvSpPr>
            <a:spLocks noGrp="1"/>
          </p:cNvSpPr>
          <p:nvPr>
            <p:ph type="title"/>
          </p:nvPr>
        </p:nvSpPr>
        <p:spPr>
          <a:xfrm>
            <a:off x="609600" y="277814"/>
            <a:ext cx="10972800" cy="113982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7AA9277-7755-40F9-BA38-A1D13A058182}"/>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E585B5D0-548E-4764-9625-90CE534949B2}"/>
              </a:ext>
            </a:extLst>
          </p:cNvPr>
          <p:cNvSpPr>
            <a:spLocks noGrp="1"/>
          </p:cNvSpPr>
          <p:nvPr>
            <p:ph sz="half" idx="2"/>
          </p:nvPr>
        </p:nvSpPr>
        <p:spPr>
          <a:xfrm>
            <a:off x="6197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a:extLst>
              <a:ext uri="{FF2B5EF4-FFF2-40B4-BE49-F238E27FC236}">
                <a16:creationId xmlns:a16="http://schemas.microsoft.com/office/drawing/2014/main" xmlns="" id="{D5EB12E8-1A05-4E81-A44E-93C1A4BA4F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xmlns="" id="{36C6F142-C26B-40F4-BE97-0F0DBD7B78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xmlns="" id="{285925E5-98EC-4BA6-85B5-2D8DB3EAB4D4}"/>
              </a:ext>
            </a:extLst>
          </p:cNvPr>
          <p:cNvSpPr>
            <a:spLocks noGrp="1" noChangeArrowheads="1"/>
          </p:cNvSpPr>
          <p:nvPr>
            <p:ph type="sldNum" sz="quarter" idx="12"/>
          </p:nvPr>
        </p:nvSpPr>
        <p:spPr>
          <a:ln/>
        </p:spPr>
        <p:txBody>
          <a:bodyPr/>
          <a:lstStyle>
            <a:lvl1pPr>
              <a:defRPr/>
            </a:lvl1pPr>
          </a:lstStyle>
          <a:p>
            <a:pPr>
              <a:defRPr/>
            </a:pPr>
            <a:fld id="{A1C6F488-8BA9-4BAF-A375-8935953AC862}" type="slidenum">
              <a:rPr lang="en-US" altLang="zh-CN"/>
              <a:pPr>
                <a:defRPr/>
              </a:pPr>
              <a:t>‹#›</a:t>
            </a:fld>
            <a:endParaRPr lang="en-US" altLang="zh-CN"/>
          </a:p>
        </p:txBody>
      </p:sp>
    </p:spTree>
    <p:extLst>
      <p:ext uri="{BB962C8B-B14F-4D97-AF65-F5344CB8AC3E}">
        <p14:creationId xmlns:p14="http://schemas.microsoft.com/office/powerpoint/2010/main" val="247950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2A1720-9077-47CB-9F39-A68AA6C1C593}"/>
              </a:ext>
            </a:extLst>
          </p:cNvPr>
          <p:cNvSpPr>
            <a:spLocks noGrp="1"/>
          </p:cNvSpPr>
          <p:nvPr>
            <p:ph type="title"/>
          </p:nvPr>
        </p:nvSpPr>
        <p:spPr>
          <a:xfrm>
            <a:off x="609600" y="277814"/>
            <a:ext cx="10972800" cy="113982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B8E8438-A9F8-4E01-A220-F7AC5CB5E21A}"/>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513F95C6-693F-499E-88F1-DDC548F24971}"/>
              </a:ext>
            </a:extLst>
          </p:cNvPr>
          <p:cNvSpPr>
            <a:spLocks noGrp="1"/>
          </p:cNvSpPr>
          <p:nvPr>
            <p:ph sz="quarter" idx="2"/>
          </p:nvPr>
        </p:nvSpPr>
        <p:spPr>
          <a:xfrm>
            <a:off x="6197600" y="1600201"/>
            <a:ext cx="5384800" cy="218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a:extLst>
              <a:ext uri="{FF2B5EF4-FFF2-40B4-BE49-F238E27FC236}">
                <a16:creationId xmlns:a16="http://schemas.microsoft.com/office/drawing/2014/main" xmlns="" id="{26E923FF-22C4-4077-A9B1-15022C4D9BD8}"/>
              </a:ext>
            </a:extLst>
          </p:cNvPr>
          <p:cNvSpPr>
            <a:spLocks noGrp="1"/>
          </p:cNvSpPr>
          <p:nvPr>
            <p:ph sz="quarter" idx="3"/>
          </p:nvPr>
        </p:nvSpPr>
        <p:spPr>
          <a:xfrm>
            <a:off x="6197600" y="3941763"/>
            <a:ext cx="5384800" cy="2189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4">
            <a:extLst>
              <a:ext uri="{FF2B5EF4-FFF2-40B4-BE49-F238E27FC236}">
                <a16:creationId xmlns:a16="http://schemas.microsoft.com/office/drawing/2014/main" xmlns="" id="{D5EB12E8-1A05-4E81-A44E-93C1A4BA4F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xmlns="" id="{36C6F142-C26B-40F4-BE97-0F0DBD7B78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xmlns="" id="{285925E5-98EC-4BA6-85B5-2D8DB3EAB4D4}"/>
              </a:ext>
            </a:extLst>
          </p:cNvPr>
          <p:cNvSpPr>
            <a:spLocks noGrp="1" noChangeArrowheads="1"/>
          </p:cNvSpPr>
          <p:nvPr>
            <p:ph type="sldNum" sz="quarter" idx="12"/>
          </p:nvPr>
        </p:nvSpPr>
        <p:spPr>
          <a:ln/>
        </p:spPr>
        <p:txBody>
          <a:bodyPr/>
          <a:lstStyle>
            <a:lvl1pPr>
              <a:defRPr/>
            </a:lvl1pPr>
          </a:lstStyle>
          <a:p>
            <a:pPr>
              <a:defRPr/>
            </a:pPr>
            <a:fld id="{07D4C405-469F-411F-90E4-29928B52B923}" type="slidenum">
              <a:rPr lang="en-US" altLang="zh-CN"/>
              <a:pPr>
                <a:defRPr/>
              </a:pPr>
              <a:t>‹#›</a:t>
            </a:fld>
            <a:endParaRPr lang="en-US" altLang="zh-CN"/>
          </a:p>
        </p:txBody>
      </p:sp>
    </p:spTree>
    <p:extLst>
      <p:ext uri="{BB962C8B-B14F-4D97-AF65-F5344CB8AC3E}">
        <p14:creationId xmlns:p14="http://schemas.microsoft.com/office/powerpoint/2010/main" val="314335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DE5E4-8C9F-43BC-BC48-159EF7BF99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B04DED6-E806-470E-9938-398C697CD9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DA9F99E-46CC-43EA-A4FF-BE253FB723B4}"/>
              </a:ext>
            </a:extLst>
          </p:cNvPr>
          <p:cNvSpPr>
            <a:spLocks noGrp="1"/>
          </p:cNvSpPr>
          <p:nvPr>
            <p:ph type="dt" sz="half" idx="10"/>
          </p:nvPr>
        </p:nvSpPr>
        <p:spPr/>
        <p:txBody>
          <a:bodyPr/>
          <a:lstStyle/>
          <a:p>
            <a:fld id="{1C90A5C6-3C34-4F22-90D8-F08F807639AB}" type="datetimeFigureOut">
              <a:rPr lang="en-IN" smtClean="0"/>
              <a:t>22-06-2018</a:t>
            </a:fld>
            <a:endParaRPr lang="en-IN"/>
          </a:p>
        </p:txBody>
      </p:sp>
      <p:sp>
        <p:nvSpPr>
          <p:cNvPr id="5" name="Footer Placeholder 4">
            <a:extLst>
              <a:ext uri="{FF2B5EF4-FFF2-40B4-BE49-F238E27FC236}">
                <a16:creationId xmlns:a16="http://schemas.microsoft.com/office/drawing/2014/main" xmlns="" id="{F589D4CD-4A5D-4BA6-821A-71D7C0AF79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46DA335-EBBD-4B84-97D4-37B9D2A8DA6A}"/>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01251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63B9DC-0817-440B-AA5F-D459C4A844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8EC028C-C158-4556-9407-C6FC90117E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B576E49-EC48-4DA5-B2A5-51C845D6A803}"/>
              </a:ext>
            </a:extLst>
          </p:cNvPr>
          <p:cNvSpPr>
            <a:spLocks noGrp="1"/>
          </p:cNvSpPr>
          <p:nvPr>
            <p:ph type="dt" sz="half" idx="10"/>
          </p:nvPr>
        </p:nvSpPr>
        <p:spPr/>
        <p:txBody>
          <a:bodyPr/>
          <a:lstStyle/>
          <a:p>
            <a:fld id="{1C90A5C6-3C34-4F22-90D8-F08F807639AB}" type="datetimeFigureOut">
              <a:rPr lang="en-IN" smtClean="0"/>
              <a:t>22-06-2018</a:t>
            </a:fld>
            <a:endParaRPr lang="en-IN"/>
          </a:p>
        </p:txBody>
      </p:sp>
      <p:sp>
        <p:nvSpPr>
          <p:cNvPr id="5" name="Footer Placeholder 4">
            <a:extLst>
              <a:ext uri="{FF2B5EF4-FFF2-40B4-BE49-F238E27FC236}">
                <a16:creationId xmlns:a16="http://schemas.microsoft.com/office/drawing/2014/main" xmlns="" id="{73B2372C-1210-4B18-B2C9-D2CAF7C8E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50C0D95-BEAD-4DC3-A99E-16E6EF20260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80861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08081-FDA4-4F55-8FD7-DC6A3109CC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574D1A0-423F-4506-9F69-6BDB324F20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2605B7BC-2868-4ACA-A1D7-720F7CB3AE0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6490BAB0-E599-411D-9DD4-2E96E01643D6}"/>
              </a:ext>
            </a:extLst>
          </p:cNvPr>
          <p:cNvSpPr>
            <a:spLocks noGrp="1"/>
          </p:cNvSpPr>
          <p:nvPr>
            <p:ph type="dt" sz="half" idx="10"/>
          </p:nvPr>
        </p:nvSpPr>
        <p:spPr/>
        <p:txBody>
          <a:bodyPr/>
          <a:lstStyle/>
          <a:p>
            <a:fld id="{1C90A5C6-3C34-4F22-90D8-F08F807639AB}" type="datetimeFigureOut">
              <a:rPr lang="en-IN" smtClean="0"/>
              <a:t>22-06-2018</a:t>
            </a:fld>
            <a:endParaRPr lang="en-IN"/>
          </a:p>
        </p:txBody>
      </p:sp>
      <p:sp>
        <p:nvSpPr>
          <p:cNvPr id="6" name="Footer Placeholder 5">
            <a:extLst>
              <a:ext uri="{FF2B5EF4-FFF2-40B4-BE49-F238E27FC236}">
                <a16:creationId xmlns:a16="http://schemas.microsoft.com/office/drawing/2014/main" xmlns="" id="{38B45D87-BC39-4AD9-B934-73D2070D5E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267A27C-4CC4-4307-AED0-2C9BED985A22}"/>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38527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56D265-4D98-4B16-93FA-C2ABF77738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B30E5FE-65DA-4B25-84FE-85CCF3092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A0B66FA-AC6C-4CAE-ACF7-8920093BA2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330B987-E8CE-4411-87BF-CB272601D0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C8DCE22C-BABC-41B0-88BC-8660B2DD5D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81199E9E-1C5A-433C-A494-6E6B4CD2CC1A}"/>
              </a:ext>
            </a:extLst>
          </p:cNvPr>
          <p:cNvSpPr>
            <a:spLocks noGrp="1"/>
          </p:cNvSpPr>
          <p:nvPr>
            <p:ph type="dt" sz="half" idx="10"/>
          </p:nvPr>
        </p:nvSpPr>
        <p:spPr/>
        <p:txBody>
          <a:bodyPr/>
          <a:lstStyle/>
          <a:p>
            <a:fld id="{1C90A5C6-3C34-4F22-90D8-F08F807639AB}" type="datetimeFigureOut">
              <a:rPr lang="en-IN" smtClean="0"/>
              <a:t>22-06-2018</a:t>
            </a:fld>
            <a:endParaRPr lang="en-IN"/>
          </a:p>
        </p:txBody>
      </p:sp>
      <p:sp>
        <p:nvSpPr>
          <p:cNvPr id="8" name="Footer Placeholder 7">
            <a:extLst>
              <a:ext uri="{FF2B5EF4-FFF2-40B4-BE49-F238E27FC236}">
                <a16:creationId xmlns:a16="http://schemas.microsoft.com/office/drawing/2014/main" xmlns="" id="{7C08C46B-1F5A-43ED-8E28-4DD504F11B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CC5821E0-8D7E-4656-B3F9-35F28A75C0C9}"/>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4247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0A2525-8D52-4B81-972D-926176C605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3CCFFB43-11C3-45EC-91A6-8BD33C39505B}"/>
              </a:ext>
            </a:extLst>
          </p:cNvPr>
          <p:cNvSpPr>
            <a:spLocks noGrp="1"/>
          </p:cNvSpPr>
          <p:nvPr>
            <p:ph type="dt" sz="half" idx="10"/>
          </p:nvPr>
        </p:nvSpPr>
        <p:spPr/>
        <p:txBody>
          <a:bodyPr/>
          <a:lstStyle/>
          <a:p>
            <a:fld id="{1C90A5C6-3C34-4F22-90D8-F08F807639AB}" type="datetimeFigureOut">
              <a:rPr lang="en-IN" smtClean="0"/>
              <a:t>22-06-2018</a:t>
            </a:fld>
            <a:endParaRPr lang="en-IN"/>
          </a:p>
        </p:txBody>
      </p:sp>
      <p:sp>
        <p:nvSpPr>
          <p:cNvPr id="4" name="Footer Placeholder 3">
            <a:extLst>
              <a:ext uri="{FF2B5EF4-FFF2-40B4-BE49-F238E27FC236}">
                <a16:creationId xmlns:a16="http://schemas.microsoft.com/office/drawing/2014/main" xmlns="" id="{8F49F18B-C31D-4B4E-9DE6-8A64D901146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00C4AEE1-2608-4A53-91AD-F8B085A4F7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734599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6CC23F8-DF9A-434E-BFC3-B3137D1CB79D}"/>
              </a:ext>
            </a:extLst>
          </p:cNvPr>
          <p:cNvSpPr>
            <a:spLocks noGrp="1"/>
          </p:cNvSpPr>
          <p:nvPr>
            <p:ph type="dt" sz="half" idx="10"/>
          </p:nvPr>
        </p:nvSpPr>
        <p:spPr/>
        <p:txBody>
          <a:bodyPr/>
          <a:lstStyle/>
          <a:p>
            <a:fld id="{1C90A5C6-3C34-4F22-90D8-F08F807639AB}" type="datetimeFigureOut">
              <a:rPr lang="en-IN" smtClean="0"/>
              <a:t>22-06-2018</a:t>
            </a:fld>
            <a:endParaRPr lang="en-IN"/>
          </a:p>
        </p:txBody>
      </p:sp>
      <p:sp>
        <p:nvSpPr>
          <p:cNvPr id="3" name="Footer Placeholder 2">
            <a:extLst>
              <a:ext uri="{FF2B5EF4-FFF2-40B4-BE49-F238E27FC236}">
                <a16:creationId xmlns:a16="http://schemas.microsoft.com/office/drawing/2014/main" xmlns="" id="{74A9B328-6360-45FA-A528-8DED7ECD24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778F3B92-11B6-4714-8D4F-10E30A989EE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12393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06000A-E9FB-462A-93C5-55896AAB3A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EC173C4-31DB-4F30-9740-A1BA1AA994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6726E4E1-B1ED-4AAC-BD58-344E52A10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FB49F74-7B50-4124-ADBA-6AA22FAE8CF8}"/>
              </a:ext>
            </a:extLst>
          </p:cNvPr>
          <p:cNvSpPr>
            <a:spLocks noGrp="1"/>
          </p:cNvSpPr>
          <p:nvPr>
            <p:ph type="dt" sz="half" idx="10"/>
          </p:nvPr>
        </p:nvSpPr>
        <p:spPr/>
        <p:txBody>
          <a:bodyPr/>
          <a:lstStyle/>
          <a:p>
            <a:fld id="{1C90A5C6-3C34-4F22-90D8-F08F807639AB}" type="datetimeFigureOut">
              <a:rPr lang="en-IN" smtClean="0"/>
              <a:t>22-06-2018</a:t>
            </a:fld>
            <a:endParaRPr lang="en-IN"/>
          </a:p>
        </p:txBody>
      </p:sp>
      <p:sp>
        <p:nvSpPr>
          <p:cNvPr id="6" name="Footer Placeholder 5">
            <a:extLst>
              <a:ext uri="{FF2B5EF4-FFF2-40B4-BE49-F238E27FC236}">
                <a16:creationId xmlns:a16="http://schemas.microsoft.com/office/drawing/2014/main" xmlns="" id="{95ED62FF-06C8-4EE4-9457-DBA33680AB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08E78DF-58B6-42D0-93A0-E6D1C2393A1E}"/>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82254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F32B02-835F-47BB-AC81-A62F50508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B19EA7C0-E19C-43A1-93FB-F73510B17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E7870B5E-1BA1-4466-88AE-17B7CF561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8EC149F-8D05-4DD7-930B-D752538BDD27}"/>
              </a:ext>
            </a:extLst>
          </p:cNvPr>
          <p:cNvSpPr>
            <a:spLocks noGrp="1"/>
          </p:cNvSpPr>
          <p:nvPr>
            <p:ph type="dt" sz="half" idx="10"/>
          </p:nvPr>
        </p:nvSpPr>
        <p:spPr/>
        <p:txBody>
          <a:bodyPr/>
          <a:lstStyle/>
          <a:p>
            <a:fld id="{1C90A5C6-3C34-4F22-90D8-F08F807639AB}" type="datetimeFigureOut">
              <a:rPr lang="en-IN" smtClean="0"/>
              <a:t>22-06-2018</a:t>
            </a:fld>
            <a:endParaRPr lang="en-IN"/>
          </a:p>
        </p:txBody>
      </p:sp>
      <p:sp>
        <p:nvSpPr>
          <p:cNvPr id="6" name="Footer Placeholder 5">
            <a:extLst>
              <a:ext uri="{FF2B5EF4-FFF2-40B4-BE49-F238E27FC236}">
                <a16:creationId xmlns:a16="http://schemas.microsoft.com/office/drawing/2014/main" xmlns="" id="{14940EA3-F8DD-47A1-9D34-54D9C88AC2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CF0D0A1-2255-4488-B0C6-94A9C2359095}"/>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169013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5B624D6-1F3D-4453-BBB4-F89C25C33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5D988DB-2486-42BB-938D-0AFD4D99A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119F395-FEA6-4A28-A72F-A34C93E49A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0A5C6-3C34-4F22-90D8-F08F807639AB}" type="datetimeFigureOut">
              <a:rPr lang="en-IN" smtClean="0"/>
              <a:t>22-06-2018</a:t>
            </a:fld>
            <a:endParaRPr lang="en-IN"/>
          </a:p>
        </p:txBody>
      </p:sp>
      <p:sp>
        <p:nvSpPr>
          <p:cNvPr id="5" name="Footer Placeholder 4">
            <a:extLst>
              <a:ext uri="{FF2B5EF4-FFF2-40B4-BE49-F238E27FC236}">
                <a16:creationId xmlns:a16="http://schemas.microsoft.com/office/drawing/2014/main" xmlns="" id="{3DF0F3F8-6AF8-4514-9E75-105D029A0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ABB1B544-671F-4074-A2E0-585D296F8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7849E-2745-4225-85A0-84E539EF8038}" type="slidenum">
              <a:rPr lang="en-IN" smtClean="0"/>
              <a:t>‹#›</a:t>
            </a:fld>
            <a:endParaRPr lang="en-IN"/>
          </a:p>
        </p:txBody>
      </p:sp>
    </p:spTree>
    <p:extLst>
      <p:ext uri="{BB962C8B-B14F-4D97-AF65-F5344CB8AC3E}">
        <p14:creationId xmlns:p14="http://schemas.microsoft.com/office/powerpoint/2010/main" val="51155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i2.wp.com/www.svm-tutorial.com/wp-content/uploads/2014/11/separating-hyperplane.png?ssl=1"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04.wmf"/></Relationships>
</file>

<file path=ppt/slides/_rels/slide142.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7.bin"/><Relationship Id="rId18" Type="http://schemas.openxmlformats.org/officeDocument/2006/relationships/image" Target="../media/image112.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09.wmf"/><Relationship Id="rId17"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image" Target="../media/image111.wmf"/><Relationship Id="rId1" Type="http://schemas.openxmlformats.org/officeDocument/2006/relationships/vmlDrawing" Target="../drawings/vmlDrawing2.vml"/><Relationship Id="rId6" Type="http://schemas.openxmlformats.org/officeDocument/2006/relationships/image" Target="../media/image106.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5.bin"/><Relationship Id="rId14" Type="http://schemas.openxmlformats.org/officeDocument/2006/relationships/image" Target="../media/image110.w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3.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14.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115.w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dni-institute.in/blogs/wp-content/uploads/2015/07/Gender-Variable-and-Gini-Index.png"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hyperlink" Target="http://nltk.org/" TargetMode="Externa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roanoke.edu/ir/PDF-Files/Rank2.pdf" TargetMode="External"/><Relationship Id="rId2" Type="http://schemas.openxmlformats.org/officeDocument/2006/relationships/hyperlink" Target="http://drought.unl.edu/Planning/Monitoring/ComparisonofIndicesIntro/Deciles.aspx" TargetMode="Externa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6.gif"/><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fda.gov/default.htm" TargetMode="Externa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www.statisticshowto.com/how-to-find-the-mean-mode-and-median/" TargetMode="Externa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213.emf"/><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214.emf"/><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statisticshowto.com/tables/z-tabl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15A8A6-DE1B-4A47-B073-E22A831FEE8D}"/>
              </a:ext>
            </a:extLst>
          </p:cNvPr>
          <p:cNvSpPr>
            <a:spLocks noGrp="1"/>
          </p:cNvSpPr>
          <p:nvPr>
            <p:ph type="ctrTitle"/>
          </p:nvPr>
        </p:nvSpPr>
        <p:spPr/>
        <p:txBody>
          <a:bodyPr/>
          <a:lstStyle/>
          <a:p>
            <a:r>
              <a:rPr lang="en-IN" dirty="0"/>
              <a:t>Statistics</a:t>
            </a:r>
          </a:p>
        </p:txBody>
      </p:sp>
      <p:sp>
        <p:nvSpPr>
          <p:cNvPr id="3" name="Subtitle 2">
            <a:extLst>
              <a:ext uri="{FF2B5EF4-FFF2-40B4-BE49-F238E27FC236}">
                <a16:creationId xmlns:a16="http://schemas.microsoft.com/office/drawing/2014/main" xmlns="" id="{0003A74D-A2D9-41F8-A8E4-3B2E4F9CD42D}"/>
              </a:ext>
            </a:extLst>
          </p:cNvPr>
          <p:cNvSpPr>
            <a:spLocks noGrp="1"/>
          </p:cNvSpPr>
          <p:nvPr>
            <p:ph type="subTitle" idx="1"/>
          </p:nvPr>
        </p:nvSpPr>
        <p:spPr/>
        <p:txBody>
          <a:bodyPr/>
          <a:lstStyle/>
          <a:p>
            <a:r>
              <a:rPr lang="en-IN" dirty="0"/>
              <a:t>Parameswari </a:t>
            </a:r>
            <a:r>
              <a:rPr lang="en-IN" dirty="0" err="1"/>
              <a:t>Ettiappan</a:t>
            </a:r>
            <a:endParaRPr lang="en-IN" dirty="0"/>
          </a:p>
        </p:txBody>
      </p:sp>
    </p:spTree>
    <p:extLst>
      <p:ext uri="{BB962C8B-B14F-4D97-AF65-F5344CB8AC3E}">
        <p14:creationId xmlns:p14="http://schemas.microsoft.com/office/powerpoint/2010/main" val="2423410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Harmonic Mean</a:t>
            </a:r>
            <a:endParaRPr lang="en-IN" dirty="0"/>
          </a:p>
        </p:txBody>
      </p:sp>
      <p:sp>
        <p:nvSpPr>
          <p:cNvPr id="4" name="AutoShape 2" descr="{\displaystyle P/E={\frac {0.3+0.7}{0.3/30+0.7/1000}}\approx 93.4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6"/>
          <p:cNvSpPr/>
          <p:nvPr/>
        </p:nvSpPr>
        <p:spPr>
          <a:xfrm>
            <a:off x="460374" y="1690688"/>
            <a:ext cx="8839073" cy="923330"/>
          </a:xfrm>
          <a:prstGeom prst="rect">
            <a:avLst/>
          </a:prstGeom>
        </p:spPr>
        <p:txBody>
          <a:bodyPr wrap="square">
            <a:spAutoFit/>
          </a:bodyPr>
          <a:lstStyle/>
          <a:p>
            <a:r>
              <a:rPr lang="en-IN" dirty="0"/>
              <a:t>Using the weighted harmonic mean (correct</a:t>
            </a:r>
            <a:r>
              <a:rPr lang="en-IN" dirty="0" smtClean="0"/>
              <a:t>):</a:t>
            </a:r>
          </a:p>
          <a:p>
            <a:r>
              <a:rPr lang="en-IN" dirty="0"/>
              <a:t> price–earnings ratio (P/E),</a:t>
            </a:r>
          </a:p>
          <a:p>
            <a:endParaRPr lang="en-IN" dirty="0"/>
          </a:p>
        </p:txBody>
      </p:sp>
      <p:sp>
        <p:nvSpPr>
          <p:cNvPr id="8" name="AutoShape 6" descr="{\displaystyle P/E={\frac {0.3+0.7}{0.3/30+0.7/1000}}\approx 93.46}"/>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p:cNvPicPr>
            <a:picLocks noChangeAspect="1"/>
          </p:cNvPicPr>
          <p:nvPr/>
        </p:nvPicPr>
        <p:blipFill rotWithShape="1">
          <a:blip r:embed="rId2"/>
          <a:srcRect l="31340" t="52133" r="43424" b="41600"/>
          <a:stretch/>
        </p:blipFill>
        <p:spPr>
          <a:xfrm>
            <a:off x="2044558" y="2614018"/>
            <a:ext cx="7254889" cy="1005840"/>
          </a:xfrm>
          <a:prstGeom prst="rect">
            <a:avLst/>
          </a:prstGeom>
        </p:spPr>
      </p:pic>
    </p:spTree>
    <p:extLst>
      <p:ext uri="{BB962C8B-B14F-4D97-AF65-F5344CB8AC3E}">
        <p14:creationId xmlns:p14="http://schemas.microsoft.com/office/powerpoint/2010/main" val="31750043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7136" y="537478"/>
            <a:ext cx="10741152" cy="1754326"/>
          </a:xfrm>
          <a:prstGeom prst="rect">
            <a:avLst/>
          </a:prstGeom>
        </p:spPr>
        <p:txBody>
          <a:bodyPr wrap="square">
            <a:spAutoFit/>
          </a:bodyPr>
          <a:lstStyle/>
          <a:p>
            <a:pPr algn="just"/>
            <a:r>
              <a:rPr lang="en-US" dirty="0">
                <a:solidFill>
                  <a:srgbClr val="000000"/>
                </a:solidFill>
                <a:latin typeface="Helvetica" panose="020B0604020202020204" pitchFamily="34" charset="0"/>
              </a:rPr>
              <a:t>We can drop few variables and select only those that have p values &lt; 0.5 and then we can check improvement in the model.</a:t>
            </a:r>
          </a:p>
          <a:p>
            <a:pPr algn="just"/>
            <a:r>
              <a:rPr lang="en-US" dirty="0">
                <a:solidFill>
                  <a:srgbClr val="000000"/>
                </a:solidFill>
                <a:latin typeface="Helvetica" panose="020B0604020202020204" pitchFamily="34" charset="0"/>
              </a:rPr>
              <a:t>A general approach to compare two different models is AIC( </a:t>
            </a:r>
            <a:r>
              <a:rPr lang="en-US" dirty="0" err="1">
                <a:solidFill>
                  <a:srgbClr val="000000"/>
                </a:solidFill>
                <a:latin typeface="Helvetica" panose="020B0604020202020204" pitchFamily="34" charset="0"/>
              </a:rPr>
              <a:t>Akaike</a:t>
            </a:r>
            <a:r>
              <a:rPr lang="en-US" dirty="0">
                <a:solidFill>
                  <a:srgbClr val="000000"/>
                </a:solidFill>
                <a:latin typeface="Helvetica" panose="020B0604020202020204" pitchFamily="34" charset="0"/>
              </a:rPr>
              <a:t> Information Criteria) and the model with minimum AIC is the best one.</a:t>
            </a:r>
          </a:p>
          <a:p>
            <a:r>
              <a:rPr lang="en-US" dirty="0"/>
              <a:t/>
            </a:r>
            <a:br>
              <a:rPr lang="en-US" dirty="0"/>
            </a:br>
            <a:endParaRPr lang="en-IN" dirty="0"/>
          </a:p>
        </p:txBody>
      </p:sp>
      <p:pic>
        <p:nvPicPr>
          <p:cNvPr id="3" name="Picture 2"/>
          <p:cNvPicPr>
            <a:picLocks noChangeAspect="1"/>
          </p:cNvPicPr>
          <p:nvPr/>
        </p:nvPicPr>
        <p:blipFill rotWithShape="1">
          <a:blip r:embed="rId2"/>
          <a:srcRect t="30247" b="8084"/>
          <a:stretch/>
        </p:blipFill>
        <p:spPr>
          <a:xfrm>
            <a:off x="0" y="2121408"/>
            <a:ext cx="12192000" cy="4325112"/>
          </a:xfrm>
          <a:prstGeom prst="rect">
            <a:avLst/>
          </a:prstGeom>
        </p:spPr>
      </p:pic>
    </p:spTree>
    <p:extLst>
      <p:ext uri="{BB962C8B-B14F-4D97-AF65-F5344CB8AC3E}">
        <p14:creationId xmlns:p14="http://schemas.microsoft.com/office/powerpoint/2010/main" val="29455081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EF7D83E-8028-4173-BF1A-DEAB4B7A4C58}"/>
              </a:ext>
            </a:extLst>
          </p:cNvPr>
          <p:cNvPicPr>
            <a:picLocks noChangeAspect="1"/>
          </p:cNvPicPr>
          <p:nvPr/>
        </p:nvPicPr>
        <p:blipFill rotWithShape="1">
          <a:blip r:embed="rId2"/>
          <a:srcRect l="8536" t="12907" r="8325" b="11490"/>
          <a:stretch/>
        </p:blipFill>
        <p:spPr>
          <a:xfrm>
            <a:off x="1040860" y="885217"/>
            <a:ext cx="10136221" cy="5184843"/>
          </a:xfrm>
          <a:prstGeom prst="rect">
            <a:avLst/>
          </a:prstGeom>
        </p:spPr>
      </p:pic>
    </p:spTree>
    <p:extLst>
      <p:ext uri="{BB962C8B-B14F-4D97-AF65-F5344CB8AC3E}">
        <p14:creationId xmlns:p14="http://schemas.microsoft.com/office/powerpoint/2010/main" val="27077092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88106C6-4FAE-49B5-9B3F-C71AFB8A0E8D}"/>
              </a:ext>
            </a:extLst>
          </p:cNvPr>
          <p:cNvPicPr>
            <a:picLocks noChangeAspect="1"/>
          </p:cNvPicPr>
          <p:nvPr/>
        </p:nvPicPr>
        <p:blipFill rotWithShape="1">
          <a:blip r:embed="rId2"/>
          <a:srcRect l="7580" t="10779" r="7846" b="8795"/>
          <a:stretch/>
        </p:blipFill>
        <p:spPr>
          <a:xfrm>
            <a:off x="924128" y="739302"/>
            <a:ext cx="10311319" cy="5515583"/>
          </a:xfrm>
          <a:prstGeom prst="rect">
            <a:avLst/>
          </a:prstGeom>
        </p:spPr>
      </p:pic>
    </p:spTree>
    <p:extLst>
      <p:ext uri="{BB962C8B-B14F-4D97-AF65-F5344CB8AC3E}">
        <p14:creationId xmlns:p14="http://schemas.microsoft.com/office/powerpoint/2010/main" val="9380759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lstStyle/>
          <a:p>
            <a:r>
              <a:rPr lang="en-US" b="1" dirty="0"/>
              <a:t>SVM is a </a:t>
            </a:r>
            <a:r>
              <a:rPr lang="en-US" b="1" i="1" dirty="0"/>
              <a:t>supervised</a:t>
            </a:r>
            <a:r>
              <a:rPr lang="en-US" b="1" dirty="0"/>
              <a:t> learning model</a:t>
            </a:r>
          </a:p>
          <a:p>
            <a:r>
              <a:rPr lang="en-IN" dirty="0" smtClean="0"/>
              <a:t>Problem:</a:t>
            </a:r>
          </a:p>
          <a:p>
            <a:r>
              <a:rPr lang="en-US" dirty="0"/>
              <a:t>I have a business and I receive a lot of emails from customers every day. Some of these emails are complaints and should be answered very quickly. I would like a way to identify them quickly so that I answer these email in priority.</a:t>
            </a:r>
            <a:endParaRPr lang="en-IN" dirty="0"/>
          </a:p>
        </p:txBody>
      </p:sp>
    </p:spTree>
    <p:extLst>
      <p:ext uri="{BB962C8B-B14F-4D97-AF65-F5344CB8AC3E}">
        <p14:creationId xmlns:p14="http://schemas.microsoft.com/office/powerpoint/2010/main" val="39383140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normAutofit fontScale="92500"/>
          </a:bodyPr>
          <a:lstStyle/>
          <a:p>
            <a:pPr fontAlgn="base"/>
            <a:r>
              <a:rPr lang="en-US" u="sng" dirty="0" smtClean="0"/>
              <a:t>Approach</a:t>
            </a:r>
            <a:r>
              <a:rPr lang="en-US" dirty="0" smtClean="0"/>
              <a:t>: </a:t>
            </a:r>
            <a:r>
              <a:rPr lang="en-US" dirty="0"/>
              <a:t>I can use a supervised machine learning algorithm.</a:t>
            </a:r>
          </a:p>
          <a:p>
            <a:pPr fontAlgn="base"/>
            <a:r>
              <a:rPr lang="en-US" dirty="0"/>
              <a:t>Step 1: I need a lot of emails, the more the better.</a:t>
            </a:r>
            <a:br>
              <a:rPr lang="en-US" dirty="0"/>
            </a:br>
            <a:r>
              <a:rPr lang="en-US" dirty="0"/>
              <a:t>Step 2: I will read the title of each email and classify it by saying "it is a complaint" or "it is not a complaint".  It put a </a:t>
            </a:r>
            <a:r>
              <a:rPr lang="en-US" b="1" dirty="0"/>
              <a:t>label </a:t>
            </a:r>
            <a:r>
              <a:rPr lang="en-US" dirty="0"/>
              <a:t>on each email.</a:t>
            </a:r>
            <a:br>
              <a:rPr lang="en-US" dirty="0"/>
            </a:br>
            <a:r>
              <a:rPr lang="en-US" dirty="0"/>
              <a:t>Step 3: I will </a:t>
            </a:r>
            <a:r>
              <a:rPr lang="en-US" b="1" dirty="0"/>
              <a:t>train</a:t>
            </a:r>
            <a:r>
              <a:rPr lang="en-US" dirty="0"/>
              <a:t> a model on this dataset</a:t>
            </a:r>
            <a:br>
              <a:rPr lang="en-US" dirty="0"/>
            </a:br>
            <a:r>
              <a:rPr lang="en-US" dirty="0"/>
              <a:t>Step 4: I will assess the quality of the prediction (using cross validation)</a:t>
            </a:r>
            <a:br>
              <a:rPr lang="en-US" dirty="0"/>
            </a:br>
            <a:r>
              <a:rPr lang="en-US" dirty="0"/>
              <a:t>Step 5: I will use this model to </a:t>
            </a:r>
            <a:r>
              <a:rPr lang="en-US" b="1" dirty="0"/>
              <a:t>predict</a:t>
            </a:r>
            <a:r>
              <a:rPr lang="en-US" dirty="0"/>
              <a:t> if an email is a complaint or not.</a:t>
            </a:r>
          </a:p>
          <a:p>
            <a:pPr fontAlgn="base"/>
            <a:r>
              <a:rPr lang="en-US" dirty="0"/>
              <a:t>In this case, if I have trained the model with a lot of emails then it will perform well. SVM is just one among many models you can use to learn from this data and make predictions.</a:t>
            </a:r>
          </a:p>
        </p:txBody>
      </p:sp>
    </p:spTree>
    <p:extLst>
      <p:ext uri="{BB962C8B-B14F-4D97-AF65-F5344CB8AC3E}">
        <p14:creationId xmlns:p14="http://schemas.microsoft.com/office/powerpoint/2010/main" val="19056824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normAutofit/>
          </a:bodyPr>
          <a:lstStyle/>
          <a:p>
            <a:pPr fontAlgn="base"/>
            <a:r>
              <a:rPr lang="en-US" b="1" dirty="0"/>
              <a:t>SVMs - Support Vector Machines</a:t>
            </a:r>
          </a:p>
          <a:p>
            <a:pPr fontAlgn="base"/>
            <a:r>
              <a:rPr lang="en-US" dirty="0"/>
              <a:t>Wikipedia tells us that SVMs can be used to do two things: classification or regression.</a:t>
            </a:r>
          </a:p>
          <a:p>
            <a:pPr fontAlgn="base"/>
            <a:r>
              <a:rPr lang="en-US" b="1" dirty="0"/>
              <a:t>SVM</a:t>
            </a:r>
            <a:r>
              <a:rPr lang="en-US" dirty="0"/>
              <a:t> is used for classification</a:t>
            </a:r>
          </a:p>
          <a:p>
            <a:pPr fontAlgn="base"/>
            <a:r>
              <a:rPr lang="en-US" b="1" dirty="0"/>
              <a:t>SVR</a:t>
            </a:r>
            <a:r>
              <a:rPr lang="en-US" dirty="0"/>
              <a:t> (Support Vector Regression) is used for regression</a:t>
            </a:r>
          </a:p>
        </p:txBody>
      </p:sp>
    </p:spTree>
    <p:extLst>
      <p:ext uri="{BB962C8B-B14F-4D97-AF65-F5344CB8AC3E}">
        <p14:creationId xmlns:p14="http://schemas.microsoft.com/office/powerpoint/2010/main" val="18919209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t>
            </a:r>
            <a:r>
              <a:rPr lang="en-US" b="1" dirty="0"/>
              <a:t>is the goal of the Support Vector Machine (SVM)?</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The goal of a support vector machine is to find  the optimal separating hyperplane which maximizes the margin of the training data.</a:t>
            </a:r>
          </a:p>
          <a:p>
            <a:endParaRPr lang="en-US" dirty="0"/>
          </a:p>
          <a:p>
            <a:r>
              <a:rPr lang="en-US" dirty="0"/>
              <a:t>The first thing we can see from this definition, is that a SVM needs training data. Which means it is a supervised learning algorithm.</a:t>
            </a:r>
          </a:p>
          <a:p>
            <a:endParaRPr lang="en-US" dirty="0"/>
          </a:p>
          <a:p>
            <a:r>
              <a:rPr lang="en-US" dirty="0"/>
              <a:t>It is also important to know that SVM is a classification algorithm. Which means we will use it to predict if something belongs to a particular class.</a:t>
            </a:r>
            <a:endParaRPr lang="en-IN" dirty="0"/>
          </a:p>
        </p:txBody>
      </p:sp>
    </p:spTree>
    <p:extLst>
      <p:ext uri="{BB962C8B-B14F-4D97-AF65-F5344CB8AC3E}">
        <p14:creationId xmlns:p14="http://schemas.microsoft.com/office/powerpoint/2010/main" val="14375061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1.wp.com/www.svm-tutorial.com/wp-content/uploads/2014/11/01_svm-dataset1.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7" y="111569"/>
            <a:ext cx="8439785" cy="643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892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a:t>
            </a:r>
            <a:endParaRPr lang="en-IN" dirty="0"/>
          </a:p>
        </p:txBody>
      </p:sp>
      <p:sp>
        <p:nvSpPr>
          <p:cNvPr id="3" name="Content Placeholder 2"/>
          <p:cNvSpPr>
            <a:spLocks noGrp="1"/>
          </p:cNvSpPr>
          <p:nvPr>
            <p:ph idx="1"/>
          </p:nvPr>
        </p:nvSpPr>
        <p:spPr/>
        <p:txBody>
          <a:bodyPr>
            <a:normAutofit fontScale="92500" lnSpcReduction="10000"/>
          </a:bodyPr>
          <a:lstStyle/>
          <a:p>
            <a:r>
              <a:rPr lang="en-US" dirty="0"/>
              <a:t>We have plotted the size and weight of several people, and there is also a way to distinguish between men and women.</a:t>
            </a:r>
          </a:p>
          <a:p>
            <a:endParaRPr lang="en-US" dirty="0"/>
          </a:p>
          <a:p>
            <a:r>
              <a:rPr lang="en-US" dirty="0"/>
              <a:t>With such data, using a SVM will allow us to answer the following question:</a:t>
            </a:r>
          </a:p>
          <a:p>
            <a:endParaRPr lang="en-US" dirty="0"/>
          </a:p>
          <a:p>
            <a:r>
              <a:rPr lang="en-US" dirty="0"/>
              <a:t>Given a particular data point (weight and size), is the person a man or a woman ?</a:t>
            </a:r>
          </a:p>
          <a:p>
            <a:endParaRPr lang="en-US" dirty="0"/>
          </a:p>
          <a:p>
            <a:r>
              <a:rPr lang="en-US" dirty="0"/>
              <a:t>For instance:  if someone measures 175 cm and weights 80 kg, is it a man of a woman?</a:t>
            </a:r>
            <a:endParaRPr lang="en-IN" dirty="0"/>
          </a:p>
        </p:txBody>
      </p:sp>
    </p:spTree>
    <p:extLst>
      <p:ext uri="{BB962C8B-B14F-4D97-AF65-F5344CB8AC3E}">
        <p14:creationId xmlns:p14="http://schemas.microsoft.com/office/powerpoint/2010/main" val="32778537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 separating hyperplane?</a:t>
            </a:r>
            <a:br>
              <a:rPr lang="en-US" b="1" dirty="0"/>
            </a:br>
            <a:endParaRPr lang="en-IN" dirty="0"/>
          </a:p>
        </p:txBody>
      </p:sp>
      <p:sp>
        <p:nvSpPr>
          <p:cNvPr id="3" name="Content Placeholder 2"/>
          <p:cNvSpPr>
            <a:spLocks noGrp="1"/>
          </p:cNvSpPr>
          <p:nvPr>
            <p:ph idx="1"/>
          </p:nvPr>
        </p:nvSpPr>
        <p:spPr>
          <a:xfrm>
            <a:off x="838200" y="1825625"/>
            <a:ext cx="3825240" cy="4279107"/>
          </a:xfrm>
        </p:spPr>
        <p:txBody>
          <a:bodyPr>
            <a:normAutofit fontScale="92500" lnSpcReduction="10000"/>
          </a:bodyPr>
          <a:lstStyle/>
          <a:p>
            <a:pPr fontAlgn="base"/>
            <a:r>
              <a:rPr lang="en-US" dirty="0"/>
              <a:t>For instance, we could trace a line and then all the data points representing men will be above the line, and all the data points representing women will be below the line.</a:t>
            </a:r>
          </a:p>
          <a:p>
            <a:pPr fontAlgn="base"/>
            <a:r>
              <a:rPr lang="en-US" dirty="0"/>
              <a:t>Such a line is called a </a:t>
            </a:r>
            <a:r>
              <a:rPr lang="en-US" b="1" dirty="0"/>
              <a:t>separating hyperplane </a:t>
            </a:r>
            <a:r>
              <a:rPr lang="en-US" dirty="0"/>
              <a:t>and is depicted below:</a:t>
            </a:r>
          </a:p>
          <a:p>
            <a:endParaRPr lang="en-IN" dirty="0"/>
          </a:p>
        </p:txBody>
      </p:sp>
      <p:pic>
        <p:nvPicPr>
          <p:cNvPr id="3074" name="Picture 2" descr="https://i2.wp.com/www.svm-tutorial.com/wp-content/uploads/2014/11/01_svm-dataset1-separated.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215" y="1027906"/>
            <a:ext cx="665797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30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0849A8-E668-4998-9E7B-838B03011C37}"/>
              </a:ext>
            </a:extLst>
          </p:cNvPr>
          <p:cNvSpPr>
            <a:spLocks noGrp="1"/>
          </p:cNvSpPr>
          <p:nvPr>
            <p:ph type="title"/>
          </p:nvPr>
        </p:nvSpPr>
        <p:spPr/>
        <p:txBody>
          <a:bodyPr/>
          <a:lstStyle/>
          <a:p>
            <a:r>
              <a:rPr lang="en-IN" b="1" dirty="0"/>
              <a:t>Median</a:t>
            </a:r>
            <a:endParaRPr lang="en-IN" dirty="0"/>
          </a:p>
        </p:txBody>
      </p:sp>
      <p:sp>
        <p:nvSpPr>
          <p:cNvPr id="3" name="Content Placeholder 2">
            <a:extLst>
              <a:ext uri="{FF2B5EF4-FFF2-40B4-BE49-F238E27FC236}">
                <a16:creationId xmlns:a16="http://schemas.microsoft.com/office/drawing/2014/main" xmlns="" id="{4CE8F117-76F9-4FDD-9842-9727C57B07CF}"/>
              </a:ext>
            </a:extLst>
          </p:cNvPr>
          <p:cNvSpPr>
            <a:spLocks noGrp="1"/>
          </p:cNvSpPr>
          <p:nvPr>
            <p:ph idx="1"/>
          </p:nvPr>
        </p:nvSpPr>
        <p:spPr/>
        <p:txBody>
          <a:bodyPr/>
          <a:lstStyle/>
          <a:p>
            <a:r>
              <a:rPr lang="en-US" dirty="0"/>
              <a:t>If all the items with which we are concerned are sorted in order of increasing magnitude (size), from the smallest to the largest, then the median is the middle item.</a:t>
            </a:r>
          </a:p>
          <a:p>
            <a:r>
              <a:rPr lang="en-US" dirty="0"/>
              <a:t>Consider the five items: 12, 13, 21, 27, 31. Then 21 is the median.</a:t>
            </a:r>
          </a:p>
          <a:p>
            <a:r>
              <a:rPr lang="en-US" dirty="0"/>
              <a:t>If the number of items is even, the median is given by the arithmetic mean of the two middle items. Consider the six items: 12, 13, 21, 27, 31, 33.</a:t>
            </a:r>
          </a:p>
          <a:p>
            <a:r>
              <a:rPr lang="en-US" dirty="0"/>
              <a:t>The median is (21 + 27) / 2 = 24. </a:t>
            </a:r>
            <a:endParaRPr lang="en-IN" dirty="0"/>
          </a:p>
        </p:txBody>
      </p:sp>
    </p:spTree>
    <p:extLst>
      <p:ext uri="{BB962C8B-B14F-4D97-AF65-F5344CB8AC3E}">
        <p14:creationId xmlns:p14="http://schemas.microsoft.com/office/powerpoint/2010/main" val="1432947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If it is just a line, why do we call it an hyperplane ?</a:t>
            </a:r>
            <a:br>
              <a:rPr lang="en-US" b="1" dirty="0"/>
            </a:br>
            <a:endParaRPr lang="en-IN" dirty="0"/>
          </a:p>
        </p:txBody>
      </p:sp>
      <p:sp>
        <p:nvSpPr>
          <p:cNvPr id="3" name="Content Placeholder 2"/>
          <p:cNvSpPr>
            <a:spLocks noGrp="1"/>
          </p:cNvSpPr>
          <p:nvPr>
            <p:ph idx="1"/>
          </p:nvPr>
        </p:nvSpPr>
        <p:spPr/>
        <p:txBody>
          <a:bodyPr/>
          <a:lstStyle/>
          <a:p>
            <a:pPr fontAlgn="base"/>
            <a:r>
              <a:rPr lang="en-US" b="1" dirty="0"/>
              <a:t>An hyperplane is a generalization of a plane</a:t>
            </a:r>
            <a:r>
              <a:rPr lang="en-US" dirty="0"/>
              <a:t>.</a:t>
            </a:r>
          </a:p>
          <a:p>
            <a:pPr fontAlgn="base"/>
            <a:r>
              <a:rPr lang="en-US" dirty="0"/>
              <a:t>in one dimension, an hyperplane is called a point</a:t>
            </a:r>
          </a:p>
          <a:p>
            <a:pPr fontAlgn="base"/>
            <a:r>
              <a:rPr lang="en-US" dirty="0"/>
              <a:t>in two dimensions, it is a line</a:t>
            </a:r>
          </a:p>
          <a:p>
            <a:pPr fontAlgn="base"/>
            <a:r>
              <a:rPr lang="en-US" dirty="0"/>
              <a:t>in three dimensions, it is a plane</a:t>
            </a:r>
          </a:p>
          <a:p>
            <a:pPr fontAlgn="base"/>
            <a:r>
              <a:rPr lang="en-US" dirty="0"/>
              <a:t>in more dimensions you can call it an hyperplane</a:t>
            </a:r>
          </a:p>
          <a:p>
            <a:pPr marL="0" indent="0">
              <a:buNone/>
            </a:pPr>
            <a:r>
              <a:rPr lang="en-US" dirty="0">
                <a:hlinkClick r:id="rId2"/>
              </a:rPr>
              <a:t/>
            </a:r>
            <a:br>
              <a:rPr lang="en-US" dirty="0">
                <a:hlinkClick r:id="rId2"/>
              </a:rPr>
            </a:br>
            <a:endParaRPr lang="en-IN" dirty="0"/>
          </a:p>
        </p:txBody>
      </p:sp>
    </p:spTree>
    <p:extLst>
      <p:ext uri="{BB962C8B-B14F-4D97-AF65-F5344CB8AC3E}">
        <p14:creationId xmlns:p14="http://schemas.microsoft.com/office/powerpoint/2010/main" val="3417544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the </a:t>
            </a:r>
            <a:r>
              <a:rPr lang="en-US" b="1" i="1" dirty="0"/>
              <a:t>optimal</a:t>
            </a:r>
            <a:r>
              <a:rPr lang="en-US" b="1" dirty="0"/>
              <a:t> separating hyperplane?</a:t>
            </a:r>
            <a:br>
              <a:rPr lang="en-US" b="1" dirty="0"/>
            </a:br>
            <a:endParaRPr lang="en-IN" dirty="0"/>
          </a:p>
        </p:txBody>
      </p:sp>
      <p:sp>
        <p:nvSpPr>
          <p:cNvPr id="3" name="Content Placeholder 2"/>
          <p:cNvSpPr>
            <a:spLocks noGrp="1"/>
          </p:cNvSpPr>
          <p:nvPr>
            <p:ph idx="1"/>
          </p:nvPr>
        </p:nvSpPr>
        <p:spPr>
          <a:xfrm>
            <a:off x="838200" y="1825625"/>
            <a:ext cx="3944112" cy="4346575"/>
          </a:xfrm>
        </p:spPr>
        <p:txBody>
          <a:bodyPr>
            <a:normAutofit fontScale="92500" lnSpcReduction="10000"/>
          </a:bodyPr>
          <a:lstStyle/>
          <a:p>
            <a:r>
              <a:rPr lang="en-US" dirty="0"/>
              <a:t>The fact that you can find a </a:t>
            </a:r>
            <a:r>
              <a:rPr lang="en-US" b="1" dirty="0"/>
              <a:t>separating hyperplane</a:t>
            </a:r>
            <a:r>
              <a:rPr lang="en-US" dirty="0"/>
              <a:t>,  does not mean it is the best one ! </a:t>
            </a:r>
            <a:endParaRPr lang="en-US" dirty="0" smtClean="0"/>
          </a:p>
          <a:p>
            <a:r>
              <a:rPr lang="en-US" dirty="0"/>
              <a:t> In the example below there is several separating hyperplanes. Each of them is valid as it successfully separates our data set with men on one side and women on the other side.</a:t>
            </a:r>
            <a:endParaRPr lang="en-IN" dirty="0"/>
          </a:p>
        </p:txBody>
      </p:sp>
      <p:pic>
        <p:nvPicPr>
          <p:cNvPr id="4098" name="Picture 2" descr="https://i1.wp.com/www.svm-tutorial.com/wp-content/uploads/2014/11/01_svm-dataset1-separated-2.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919" y="1027906"/>
            <a:ext cx="665797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186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pic>
        <p:nvPicPr>
          <p:cNvPr id="5122" name="Picture 2" descr="https://i0.wp.com/www.svm-tutorial.com/wp-content/uploads/2014/11/01_svm-dataset1-separated-good.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1355153"/>
            <a:ext cx="6657975" cy="50768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98192" y="1367522"/>
            <a:ext cx="6096000" cy="646331"/>
          </a:xfrm>
          <a:prstGeom prst="rect">
            <a:avLst/>
          </a:prstGeom>
        </p:spPr>
        <p:txBody>
          <a:bodyPr>
            <a:spAutoFit/>
          </a:bodyPr>
          <a:lstStyle/>
          <a:p>
            <a:r>
              <a:rPr lang="en-US" dirty="0">
                <a:solidFill>
                  <a:srgbClr val="999999"/>
                </a:solidFill>
                <a:latin typeface="Open Sans"/>
              </a:rPr>
              <a:t>The black hyperplane classifies more accurately than the green one</a:t>
            </a:r>
            <a:endParaRPr lang="en-IN" dirty="0"/>
          </a:p>
        </p:txBody>
      </p:sp>
    </p:spTree>
    <p:extLst>
      <p:ext uri="{BB962C8B-B14F-4D97-AF65-F5344CB8AC3E}">
        <p14:creationId xmlns:p14="http://schemas.microsoft.com/office/powerpoint/2010/main" val="34979909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t>
            </a:r>
            <a:r>
              <a:rPr lang="en-US" b="1" dirty="0"/>
              <a:t>is the margin and how does it help choosing the optimal hyperplane?</a:t>
            </a:r>
            <a:br>
              <a:rPr lang="en-US" b="1" dirty="0"/>
            </a:br>
            <a:endParaRPr lang="en-IN" dirty="0"/>
          </a:p>
        </p:txBody>
      </p:sp>
      <p:sp>
        <p:nvSpPr>
          <p:cNvPr id="4" name="Content Placeholder 3"/>
          <p:cNvSpPr>
            <a:spLocks noGrp="1"/>
          </p:cNvSpPr>
          <p:nvPr>
            <p:ph idx="1"/>
          </p:nvPr>
        </p:nvSpPr>
        <p:spPr>
          <a:xfrm>
            <a:off x="838200" y="1825625"/>
            <a:ext cx="3797808" cy="4351338"/>
          </a:xfrm>
        </p:spPr>
        <p:txBody>
          <a:bodyPr>
            <a:normAutofit fontScale="92500" lnSpcReduction="20000"/>
          </a:bodyPr>
          <a:lstStyle/>
          <a:p>
            <a:r>
              <a:rPr lang="en-US" dirty="0"/>
              <a:t>Given a particular hyperplane, we can compute the distance between the hyperplane and the closest data point. </a:t>
            </a:r>
            <a:endParaRPr lang="en-US" dirty="0" smtClean="0"/>
          </a:p>
          <a:p>
            <a:r>
              <a:rPr lang="en-US" dirty="0" smtClean="0"/>
              <a:t>Once </a:t>
            </a:r>
            <a:r>
              <a:rPr lang="en-US" dirty="0"/>
              <a:t>we have this value, if we double it we will get what is called the </a:t>
            </a:r>
            <a:r>
              <a:rPr lang="en-US" b="1" dirty="0"/>
              <a:t>margin</a:t>
            </a:r>
            <a:r>
              <a:rPr lang="en-US" dirty="0" smtClean="0"/>
              <a:t>.</a:t>
            </a:r>
          </a:p>
          <a:p>
            <a:r>
              <a:rPr lang="en-US" b="1" dirty="0"/>
              <a:t>Basically the margin is a no man's land. There will never be any data point inside the margin.</a:t>
            </a:r>
            <a:r>
              <a:rPr lang="en-US" dirty="0"/>
              <a:t> </a:t>
            </a:r>
            <a:endParaRPr lang="en-IN" dirty="0"/>
          </a:p>
        </p:txBody>
      </p:sp>
      <p:pic>
        <p:nvPicPr>
          <p:cNvPr id="6146" name="Picture 2" descr="07_withMidpointsAndSepar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726" y="1471231"/>
            <a:ext cx="6016625" cy="458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6576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sp>
        <p:nvSpPr>
          <p:cNvPr id="3" name="Content Placeholder 2"/>
          <p:cNvSpPr>
            <a:spLocks noGrp="1"/>
          </p:cNvSpPr>
          <p:nvPr>
            <p:ph idx="1"/>
          </p:nvPr>
        </p:nvSpPr>
        <p:spPr/>
        <p:txBody>
          <a:bodyPr/>
          <a:lstStyle/>
          <a:p>
            <a:pPr marL="0" indent="0" fontAlgn="base">
              <a:buNone/>
            </a:pPr>
            <a:r>
              <a:rPr lang="en-US" dirty="0"/>
              <a:t>We can make the following observations:</a:t>
            </a:r>
          </a:p>
          <a:p>
            <a:pPr fontAlgn="base"/>
            <a:r>
              <a:rPr lang="en-US" dirty="0"/>
              <a:t>If an hyperplane is very close to a data point, its margin will be small.</a:t>
            </a:r>
          </a:p>
          <a:p>
            <a:pPr fontAlgn="base"/>
            <a:r>
              <a:rPr lang="en-US" dirty="0"/>
              <a:t>The further an hyperplane is from a data point, the larger its margin will be.</a:t>
            </a:r>
          </a:p>
          <a:p>
            <a:pPr fontAlgn="base"/>
            <a:r>
              <a:rPr lang="en-US" dirty="0"/>
              <a:t>This means that </a:t>
            </a:r>
            <a:r>
              <a:rPr lang="en-US" b="1" dirty="0"/>
              <a:t>the optimal hyperplane will be the one with the biggest margin.</a:t>
            </a:r>
            <a:endParaRPr lang="en-US" dirty="0"/>
          </a:p>
          <a:p>
            <a:endParaRPr lang="en-IN" dirty="0"/>
          </a:p>
        </p:txBody>
      </p:sp>
    </p:spTree>
    <p:extLst>
      <p:ext uri="{BB962C8B-B14F-4D97-AF65-F5344CB8AC3E}">
        <p14:creationId xmlns:p14="http://schemas.microsoft.com/office/powerpoint/2010/main" val="36448711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Points</a:t>
            </a:r>
            <a:endParaRPr lang="en-IN" dirty="0"/>
          </a:p>
        </p:txBody>
      </p:sp>
      <p:sp>
        <p:nvSpPr>
          <p:cNvPr id="4" name="AutoShape 2" descr="A simple data set in exc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A simple data set in exc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098" y="1690688"/>
            <a:ext cx="9699488" cy="4536376"/>
          </a:xfrm>
          <a:prstGeom prst="rect">
            <a:avLst/>
          </a:prstGeom>
        </p:spPr>
      </p:pic>
    </p:spTree>
    <p:extLst>
      <p:ext uri="{BB962C8B-B14F-4D97-AF65-F5344CB8AC3E}">
        <p14:creationId xmlns:p14="http://schemas.microsoft.com/office/powerpoint/2010/main" val="457927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160338"/>
            <a:ext cx="10515600" cy="1325563"/>
          </a:xfrm>
        </p:spPr>
        <p:txBody>
          <a:bodyPr/>
          <a:lstStyle/>
          <a:p>
            <a:r>
              <a:rPr lang="en-IN" dirty="0" smtClean="0"/>
              <a:t>Linear Fit</a:t>
            </a:r>
            <a:endParaRPr lang="en-IN" dirty="0"/>
          </a:p>
        </p:txBody>
      </p:sp>
      <p:sp>
        <p:nvSpPr>
          <p:cNvPr id="4" name="AutoShape 2" descr="The linear regression with our simple data s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052" y="1311211"/>
            <a:ext cx="6657975" cy="5076825"/>
          </a:xfrm>
          <a:prstGeom prst="rect">
            <a:avLst/>
          </a:prstGeom>
        </p:spPr>
      </p:pic>
    </p:spTree>
    <p:extLst>
      <p:ext uri="{BB962C8B-B14F-4D97-AF65-F5344CB8AC3E}">
        <p14:creationId xmlns:p14="http://schemas.microsoft.com/office/powerpoint/2010/main" val="21184388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Fit</a:t>
            </a:r>
            <a:endParaRPr lang="en-IN" dirty="0"/>
          </a:p>
        </p:txBody>
      </p:sp>
      <p:sp>
        <p:nvSpPr>
          <p:cNvPr id="6" name="Content Placeholder 5"/>
          <p:cNvSpPr>
            <a:spLocks noGrp="1"/>
          </p:cNvSpPr>
          <p:nvPr>
            <p:ph idx="1"/>
          </p:nvPr>
        </p:nvSpPr>
        <p:spPr/>
        <p:txBody>
          <a:bodyPr>
            <a:normAutofit/>
          </a:bodyPr>
          <a:lstStyle/>
          <a:p>
            <a:r>
              <a:rPr lang="en-US" dirty="0" err="1" smtClean="0"/>
              <a:t>rmse</a:t>
            </a:r>
            <a:r>
              <a:rPr lang="en-US" dirty="0" smtClean="0"/>
              <a:t> </a:t>
            </a:r>
            <a:r>
              <a:rPr lang="en-US" dirty="0"/>
              <a:t>&lt;- function(error)</a:t>
            </a:r>
          </a:p>
          <a:p>
            <a:r>
              <a:rPr lang="en-US" dirty="0"/>
              <a:t>{</a:t>
            </a:r>
          </a:p>
          <a:p>
            <a:r>
              <a:rPr lang="en-US" dirty="0"/>
              <a:t>  </a:t>
            </a:r>
            <a:r>
              <a:rPr lang="en-US" dirty="0" err="1"/>
              <a:t>sqrt</a:t>
            </a:r>
            <a:r>
              <a:rPr lang="en-US" dirty="0"/>
              <a:t>(mean(error^2))</a:t>
            </a:r>
          </a:p>
          <a:p>
            <a:r>
              <a:rPr lang="en-US" dirty="0"/>
              <a:t>}</a:t>
            </a:r>
          </a:p>
          <a:p>
            <a:r>
              <a:rPr lang="en-US" dirty="0"/>
              <a:t> </a:t>
            </a:r>
          </a:p>
          <a:p>
            <a:r>
              <a:rPr lang="en-US" dirty="0"/>
              <a:t>error &lt;- </a:t>
            </a:r>
            <a:r>
              <a:rPr lang="en-US" dirty="0" err="1"/>
              <a:t>model$residuals</a:t>
            </a:r>
            <a:r>
              <a:rPr lang="en-US" dirty="0"/>
              <a:t>  # same as </a:t>
            </a:r>
            <a:r>
              <a:rPr lang="en-US" dirty="0" err="1"/>
              <a:t>data$Y</a:t>
            </a:r>
            <a:r>
              <a:rPr lang="en-US" dirty="0"/>
              <a:t> - </a:t>
            </a:r>
            <a:r>
              <a:rPr lang="en-US" dirty="0" err="1"/>
              <a:t>predictedY</a:t>
            </a:r>
            <a:endParaRPr lang="en-US" dirty="0"/>
          </a:p>
          <a:p>
            <a:r>
              <a:rPr lang="en-US" dirty="0" err="1"/>
              <a:t>predictionRMSE</a:t>
            </a:r>
            <a:r>
              <a:rPr lang="en-US" dirty="0"/>
              <a:t> &lt;- </a:t>
            </a:r>
            <a:r>
              <a:rPr lang="en-US" dirty="0" err="1"/>
              <a:t>rmse</a:t>
            </a:r>
            <a:r>
              <a:rPr lang="en-US" dirty="0"/>
              <a:t>(error)   # </a:t>
            </a:r>
            <a:r>
              <a:rPr lang="en-US" dirty="0" smtClean="0"/>
              <a:t>5.703778</a:t>
            </a:r>
          </a:p>
          <a:p>
            <a:r>
              <a:rPr lang="en-US" dirty="0" smtClean="0"/>
              <a:t>How to Improve?</a:t>
            </a:r>
            <a:endParaRPr lang="en-US" dirty="0"/>
          </a:p>
          <a:p>
            <a:endParaRPr lang="en-IN" dirty="0"/>
          </a:p>
        </p:txBody>
      </p:sp>
      <p:sp>
        <p:nvSpPr>
          <p:cNvPr id="4" name="AutoShape 2" descr="The linear regression with our simple data s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301510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Regression</a:t>
            </a:r>
            <a:endParaRPr lang="en-IN" dirty="0"/>
          </a:p>
        </p:txBody>
      </p:sp>
      <p:sp>
        <p:nvSpPr>
          <p:cNvPr id="4" name="AutoShape 2" descr="Support Vector Regression Predic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6931"/>
            <a:ext cx="6657975" cy="5076825"/>
          </a:xfrm>
          <a:prstGeom prst="rect">
            <a:avLst/>
          </a:prstGeom>
        </p:spPr>
      </p:pic>
      <p:sp>
        <p:nvSpPr>
          <p:cNvPr id="6" name="TextBox 5"/>
          <p:cNvSpPr txBox="1"/>
          <p:nvPr/>
        </p:nvSpPr>
        <p:spPr>
          <a:xfrm>
            <a:off x="7411119" y="2928879"/>
            <a:ext cx="4366353" cy="1754326"/>
          </a:xfrm>
          <a:prstGeom prst="rect">
            <a:avLst/>
          </a:prstGeom>
          <a:noFill/>
        </p:spPr>
        <p:txBody>
          <a:bodyPr wrap="square" rtlCol="0">
            <a:spAutoFit/>
          </a:bodyPr>
          <a:lstStyle/>
          <a:p>
            <a:r>
              <a:rPr lang="en-US"/>
              <a:t># /!\ this time  svrModel$residuals  is not the same as data$Y - predictedY</a:t>
            </a:r>
          </a:p>
          <a:p>
            <a:r>
              <a:rPr lang="en-US"/>
              <a:t># so we compute the error like this</a:t>
            </a:r>
          </a:p>
          <a:p>
            <a:r>
              <a:rPr lang="en-US"/>
              <a:t>error &lt;- data$Y - predictedY</a:t>
            </a:r>
          </a:p>
          <a:p>
            <a:r>
              <a:rPr lang="en-US"/>
              <a:t>svrPredictionRMSE &lt;- rmse(error)  # 3.157061</a:t>
            </a:r>
            <a:endParaRPr lang="en-IN" dirty="0"/>
          </a:p>
        </p:txBody>
      </p:sp>
    </p:spTree>
    <p:extLst>
      <p:ext uri="{BB962C8B-B14F-4D97-AF65-F5344CB8AC3E}">
        <p14:creationId xmlns:p14="http://schemas.microsoft.com/office/powerpoint/2010/main" val="3076848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Improved SVM with eps factor adjustment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348" y="1393507"/>
            <a:ext cx="6657975" cy="5076825"/>
          </a:xfrm>
          <a:prstGeom prst="rect">
            <a:avLst/>
          </a:prstGeom>
        </p:spPr>
      </p:pic>
    </p:spTree>
    <p:extLst>
      <p:ext uri="{BB962C8B-B14F-4D97-AF65-F5344CB8AC3E}">
        <p14:creationId xmlns:p14="http://schemas.microsoft.com/office/powerpoint/2010/main" val="4054182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5B8F97-3EB2-487B-8634-16EAED535709}"/>
              </a:ext>
            </a:extLst>
          </p:cNvPr>
          <p:cNvSpPr>
            <a:spLocks noGrp="1"/>
          </p:cNvSpPr>
          <p:nvPr>
            <p:ph type="title"/>
          </p:nvPr>
        </p:nvSpPr>
        <p:spPr/>
        <p:txBody>
          <a:bodyPr/>
          <a:lstStyle/>
          <a:p>
            <a:r>
              <a:rPr lang="en-IN" b="1" dirty="0"/>
              <a:t>Mode</a:t>
            </a:r>
            <a:endParaRPr lang="en-IN" dirty="0"/>
          </a:p>
        </p:txBody>
      </p:sp>
      <p:sp>
        <p:nvSpPr>
          <p:cNvPr id="3" name="Content Placeholder 2">
            <a:extLst>
              <a:ext uri="{FF2B5EF4-FFF2-40B4-BE49-F238E27FC236}">
                <a16:creationId xmlns:a16="http://schemas.microsoft.com/office/drawing/2014/main" xmlns="" id="{045DFAA3-082B-49AE-AA65-4E8A19919869}"/>
              </a:ext>
            </a:extLst>
          </p:cNvPr>
          <p:cNvSpPr>
            <a:spLocks noGrp="1"/>
          </p:cNvSpPr>
          <p:nvPr>
            <p:ph idx="1"/>
          </p:nvPr>
        </p:nvSpPr>
        <p:spPr/>
        <p:txBody>
          <a:bodyPr/>
          <a:lstStyle/>
          <a:p>
            <a:r>
              <a:rPr lang="en-US" dirty="0"/>
              <a:t>If the frequency varies from one item to another, the mode is the value which appears most frequently. </a:t>
            </a:r>
          </a:p>
          <a:p>
            <a:r>
              <a:rPr lang="en-US" dirty="0"/>
              <a:t>In the case of continuous variables the frequency depends upon how many digits are quoted, so the mode is more usefully considered as the midpoint of the class with the largest frequency.</a:t>
            </a:r>
            <a:endParaRPr lang="en-IN" dirty="0"/>
          </a:p>
        </p:txBody>
      </p:sp>
    </p:spTree>
    <p:extLst>
      <p:ext uri="{BB962C8B-B14F-4D97-AF65-F5344CB8AC3E}">
        <p14:creationId xmlns:p14="http://schemas.microsoft.com/office/powerpoint/2010/main" val="36760845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887"/>
            <a:ext cx="10515600" cy="1153922"/>
          </a:xfrm>
        </p:spPr>
        <p:txBody>
          <a:bodyPr>
            <a:normAutofit fontScale="90000"/>
          </a:bodyPr>
          <a:lstStyle/>
          <a:p>
            <a:r>
              <a:rPr lang="en-IN" b="1" dirty="0" smtClean="0"/>
              <a:t/>
            </a:r>
            <a:br>
              <a:rPr lang="en-IN" b="1" dirty="0" smtClean="0"/>
            </a:br>
            <a:r>
              <a:rPr lang="en-IN" b="1" dirty="0" smtClean="0"/>
              <a:t>What </a:t>
            </a:r>
            <a:r>
              <a:rPr lang="en-IN" b="1" dirty="0"/>
              <a:t>is a vector?</a:t>
            </a:r>
            <a:br>
              <a:rPr lang="en-IN" b="1" dirty="0"/>
            </a:br>
            <a:endParaRPr lang="en-IN" dirty="0"/>
          </a:p>
        </p:txBody>
      </p:sp>
      <p:sp>
        <p:nvSpPr>
          <p:cNvPr id="3" name="Content Placeholder 2"/>
          <p:cNvSpPr>
            <a:spLocks noGrp="1"/>
          </p:cNvSpPr>
          <p:nvPr>
            <p:ph idx="1"/>
          </p:nvPr>
        </p:nvSpPr>
        <p:spPr>
          <a:xfrm>
            <a:off x="838200" y="1322705"/>
            <a:ext cx="10515600" cy="2005711"/>
          </a:xfrm>
        </p:spPr>
        <p:txBody>
          <a:bodyPr>
            <a:normAutofit fontScale="77500" lnSpcReduction="20000"/>
          </a:bodyPr>
          <a:lstStyle/>
          <a:p>
            <a:r>
              <a:rPr lang="en-US" i="1" dirty="0"/>
              <a:t>A vector is an object that has both a magnitude and a direction.</a:t>
            </a:r>
            <a:endParaRPr lang="en-US" dirty="0" smtClean="0"/>
          </a:p>
          <a:p>
            <a:r>
              <a:rPr lang="en-US" dirty="0" smtClean="0"/>
              <a:t>If </a:t>
            </a:r>
            <a:r>
              <a:rPr lang="en-US" dirty="0"/>
              <a:t>we define a point A(3,4) in R2 we can plot it like this</a:t>
            </a:r>
            <a:r>
              <a:rPr lang="en-US" dirty="0" smtClean="0"/>
              <a:t>.</a:t>
            </a:r>
          </a:p>
          <a:p>
            <a:r>
              <a:rPr lang="en-US" dirty="0"/>
              <a:t>Definition: Any point x=(x1,x2),x≠0, in R2 specifies a vector in the plane, namely the vector starting at the origin and ending at x</a:t>
            </a:r>
            <a:r>
              <a:rPr lang="en-US" dirty="0" smtClean="0"/>
              <a:t>.</a:t>
            </a:r>
          </a:p>
          <a:p>
            <a:r>
              <a:rPr lang="en-US" dirty="0"/>
              <a:t>If we say that the point at the origin is the point O(0,0) then the vector above is the vector OA→. We could also give it an arbitrary name such as  u.</a:t>
            </a:r>
            <a:endParaRPr lang="en-IN" dirty="0"/>
          </a:p>
        </p:txBody>
      </p:sp>
      <p:pic>
        <p:nvPicPr>
          <p:cNvPr id="7170" name="Picture 2" descr="a point in the 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519" y="3737801"/>
            <a:ext cx="20669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02-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531" y="3672840"/>
            <a:ext cx="234315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57771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The magnitude</a:t>
            </a:r>
            <a:br>
              <a:rPr lang="en-IN" b="1" dirty="0"/>
            </a:br>
            <a:endParaRPr lang="en-IN" dirty="0"/>
          </a:p>
        </p:txBody>
      </p:sp>
      <p:sp>
        <p:nvSpPr>
          <p:cNvPr id="3" name="Content Placeholder 2"/>
          <p:cNvSpPr>
            <a:spLocks noGrp="1"/>
          </p:cNvSpPr>
          <p:nvPr>
            <p:ph idx="1"/>
          </p:nvPr>
        </p:nvSpPr>
        <p:spPr>
          <a:xfrm>
            <a:off x="838200" y="1825625"/>
            <a:ext cx="10515600" cy="1557655"/>
          </a:xfrm>
        </p:spPr>
        <p:txBody>
          <a:bodyPr/>
          <a:lstStyle/>
          <a:p>
            <a:r>
              <a:rPr lang="en-US" dirty="0"/>
              <a:t>The magnitude or length of a vector x is written ∥x∥  and is called its norm.</a:t>
            </a:r>
          </a:p>
          <a:p>
            <a:r>
              <a:rPr lang="en-US" dirty="0"/>
              <a:t>For our vector OA→,   ∥OA∥ is the length of the segment OA</a:t>
            </a:r>
            <a:endParaRPr lang="en-IN" dirty="0"/>
          </a:p>
        </p:txBody>
      </p:sp>
      <p:pic>
        <p:nvPicPr>
          <p:cNvPr id="8195" name="Picture 3" descr="03-n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15" y="3846258"/>
            <a:ext cx="247650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30075" t="33200" r="50425" b="36000"/>
          <a:stretch/>
        </p:blipFill>
        <p:spPr>
          <a:xfrm>
            <a:off x="5093208" y="3541077"/>
            <a:ext cx="3374136" cy="2997790"/>
          </a:xfrm>
          <a:prstGeom prst="rect">
            <a:avLst/>
          </a:prstGeom>
        </p:spPr>
      </p:pic>
    </p:spTree>
    <p:extLst>
      <p:ext uri="{BB962C8B-B14F-4D97-AF65-F5344CB8AC3E}">
        <p14:creationId xmlns:p14="http://schemas.microsoft.com/office/powerpoint/2010/main" val="299657956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direction</a:t>
            </a:r>
            <a:br>
              <a:rPr lang="en-IN" b="1" dirty="0"/>
            </a:br>
            <a:endParaRPr lang="en-IN" dirty="0"/>
          </a:p>
        </p:txBody>
      </p:sp>
      <p:sp>
        <p:nvSpPr>
          <p:cNvPr id="3" name="Content Placeholder 2"/>
          <p:cNvSpPr>
            <a:spLocks noGrp="1"/>
          </p:cNvSpPr>
          <p:nvPr>
            <p:ph idx="1"/>
          </p:nvPr>
        </p:nvSpPr>
        <p:spPr>
          <a:xfrm>
            <a:off x="838200" y="1825625"/>
            <a:ext cx="10515600" cy="1603375"/>
          </a:xfrm>
        </p:spPr>
        <p:txBody>
          <a:bodyPr/>
          <a:lstStyle/>
          <a:p>
            <a:r>
              <a:rPr lang="en-US" dirty="0"/>
              <a:t>The direction is the second component of a vector.</a:t>
            </a:r>
          </a:p>
          <a:p>
            <a:r>
              <a:rPr lang="en-US" dirty="0" smtClean="0"/>
              <a:t>Definition </a:t>
            </a:r>
            <a:r>
              <a:rPr lang="en-US" dirty="0"/>
              <a:t>: The direction of a vector u(u1,u2) is the vector  w(u1∥u∥,u2∥u∥)</a:t>
            </a:r>
            <a:endParaRPr lang="en-IN" dirty="0"/>
          </a:p>
        </p:txBody>
      </p:sp>
      <p:pic>
        <p:nvPicPr>
          <p:cNvPr id="9218" name="Picture 2" descr="03-direction-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007" y="3563937"/>
            <a:ext cx="346710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4859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Computing the direction vector</a:t>
            </a:r>
            <a:br>
              <a:rPr lang="en-IN" b="1" dirty="0"/>
            </a:br>
            <a:endParaRPr lang="en-IN" dirty="0"/>
          </a:p>
        </p:txBody>
      </p:sp>
      <p:sp>
        <p:nvSpPr>
          <p:cNvPr id="5" name="Content Placeholder 4"/>
          <p:cNvSpPr>
            <a:spLocks noGrp="1"/>
          </p:cNvSpPr>
          <p:nvPr>
            <p:ph idx="1"/>
          </p:nvPr>
        </p:nvSpPr>
        <p:spPr/>
        <p:txBody>
          <a:bodyPr/>
          <a:lstStyle/>
          <a:p>
            <a:r>
              <a:rPr lang="en-US" dirty="0"/>
              <a:t>The direction of u(3,4) is the vector w(0.6,0.8)</a:t>
            </a:r>
            <a:endParaRPr lang="en-IN" dirty="0"/>
          </a:p>
        </p:txBody>
      </p:sp>
      <p:pic>
        <p:nvPicPr>
          <p:cNvPr id="4" name="Picture 3"/>
          <p:cNvPicPr>
            <a:picLocks noChangeAspect="1"/>
          </p:cNvPicPr>
          <p:nvPr/>
        </p:nvPicPr>
        <p:blipFill rotWithShape="1">
          <a:blip r:embed="rId2"/>
          <a:srcRect l="26175" t="25867" r="52150" b="51867"/>
          <a:stretch/>
        </p:blipFill>
        <p:spPr>
          <a:xfrm>
            <a:off x="603503" y="2212848"/>
            <a:ext cx="4240845" cy="2450592"/>
          </a:xfrm>
          <a:prstGeom prst="rect">
            <a:avLst/>
          </a:prstGeom>
        </p:spPr>
      </p:pic>
      <p:pic>
        <p:nvPicPr>
          <p:cNvPr id="10243" name="Picture 3" descr="direction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127" y="2424684"/>
            <a:ext cx="3145409"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29737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The sum of two vectors</a:t>
            </a:r>
            <a:br>
              <a:rPr lang="en-US" b="1" dirty="0"/>
            </a:br>
            <a:endParaRPr lang="en-IN" dirty="0"/>
          </a:p>
        </p:txBody>
      </p:sp>
      <p:pic>
        <p:nvPicPr>
          <p:cNvPr id="7" name="Picture 6"/>
          <p:cNvPicPr>
            <a:picLocks noChangeAspect="1"/>
          </p:cNvPicPr>
          <p:nvPr/>
        </p:nvPicPr>
        <p:blipFill rotWithShape="1">
          <a:blip r:embed="rId2"/>
          <a:srcRect l="17250" t="20133" r="40153" b="31067"/>
          <a:stretch/>
        </p:blipFill>
        <p:spPr>
          <a:xfrm>
            <a:off x="1243584" y="1600200"/>
            <a:ext cx="6910367" cy="4453127"/>
          </a:xfrm>
          <a:prstGeom prst="rect">
            <a:avLst/>
          </a:prstGeom>
        </p:spPr>
      </p:pic>
    </p:spTree>
    <p:extLst>
      <p:ext uri="{BB962C8B-B14F-4D97-AF65-F5344CB8AC3E}">
        <p14:creationId xmlns:p14="http://schemas.microsoft.com/office/powerpoint/2010/main" val="12299935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Third </a:t>
            </a:r>
            <a:r>
              <a:rPr lang="en-IN" b="1" dirty="0"/>
              <a:t>V</a:t>
            </a:r>
            <a:r>
              <a:rPr lang="en-IN" b="1" dirty="0" smtClean="0"/>
              <a:t>ector</a:t>
            </a:r>
            <a:r>
              <a:rPr lang="en-IN" dirty="0"/>
              <a:t> </a:t>
            </a:r>
          </a:p>
        </p:txBody>
      </p:sp>
      <p:pic>
        <p:nvPicPr>
          <p:cNvPr id="12290" name="Picture 2" descr="05-sum-of-two-ve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2210436"/>
            <a:ext cx="6709966" cy="415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7892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difference between two vectors</a:t>
            </a:r>
            <a:br>
              <a:rPr lang="en-US" b="1" dirty="0"/>
            </a:br>
            <a:endParaRPr lang="en-IN" dirty="0"/>
          </a:p>
        </p:txBody>
      </p:sp>
      <p:pic>
        <p:nvPicPr>
          <p:cNvPr id="13314" name="Picture 2" descr="07-difference-of-two-vector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543" y="1690688"/>
            <a:ext cx="8034368" cy="427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7485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624" t="33200" r="45925" b="25467"/>
          <a:stretch/>
        </p:blipFill>
        <p:spPr>
          <a:xfrm>
            <a:off x="2075688" y="1527048"/>
            <a:ext cx="6044184" cy="4615018"/>
          </a:xfrm>
          <a:prstGeom prst="rect">
            <a:avLst/>
          </a:prstGeom>
        </p:spPr>
      </p:pic>
      <p:sp>
        <p:nvSpPr>
          <p:cNvPr id="6" name="Title 1"/>
          <p:cNvSpPr>
            <a:spLocks noGrp="1"/>
          </p:cNvSpPr>
          <p:nvPr>
            <p:ph type="title"/>
          </p:nvPr>
        </p:nvSpPr>
        <p:spPr>
          <a:xfrm>
            <a:off x="838200" y="365125"/>
            <a:ext cx="10515600" cy="1325563"/>
          </a:xfrm>
        </p:spPr>
        <p:txBody>
          <a:bodyPr/>
          <a:lstStyle/>
          <a:p>
            <a:r>
              <a:rPr lang="en-US" b="1" dirty="0"/>
              <a:t>The difference between two vectors</a:t>
            </a:r>
            <a:br>
              <a:rPr lang="en-US" b="1" dirty="0"/>
            </a:br>
            <a:endParaRPr lang="en-IN" dirty="0"/>
          </a:p>
        </p:txBody>
      </p:sp>
    </p:spTree>
    <p:extLst>
      <p:ext uri="{BB962C8B-B14F-4D97-AF65-F5344CB8AC3E}">
        <p14:creationId xmlns:p14="http://schemas.microsoft.com/office/powerpoint/2010/main" val="17533359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dot product</a:t>
            </a:r>
            <a:br>
              <a:rPr lang="en-IN" b="1" dirty="0"/>
            </a:br>
            <a:endParaRPr lang="en-IN" dirty="0"/>
          </a:p>
        </p:txBody>
      </p:sp>
      <p:sp>
        <p:nvSpPr>
          <p:cNvPr id="4" name="Content Placeholder 3"/>
          <p:cNvSpPr>
            <a:spLocks noGrp="1"/>
          </p:cNvSpPr>
          <p:nvPr>
            <p:ph idx="1"/>
          </p:nvPr>
        </p:nvSpPr>
        <p:spPr>
          <a:xfrm>
            <a:off x="838200" y="1825625"/>
            <a:ext cx="10515600" cy="1255903"/>
          </a:xfrm>
        </p:spPr>
        <p:txBody>
          <a:bodyPr/>
          <a:lstStyle/>
          <a:p>
            <a:r>
              <a:rPr lang="en-US" i="1" dirty="0"/>
              <a:t>Definition: Geometrically, it is the product of the Euclidian magnitudes of the two vectors and the cosine of the angle between them</a:t>
            </a:r>
            <a:endParaRPr lang="en-IN" dirty="0"/>
          </a:p>
        </p:txBody>
      </p:sp>
      <p:pic>
        <p:nvPicPr>
          <p:cNvPr id="5" name="Picture 4"/>
          <p:cNvPicPr>
            <a:picLocks noChangeAspect="1"/>
          </p:cNvPicPr>
          <p:nvPr/>
        </p:nvPicPr>
        <p:blipFill rotWithShape="1">
          <a:blip r:embed="rId2"/>
          <a:srcRect l="15600" t="13333" r="37825" b="23200"/>
          <a:stretch/>
        </p:blipFill>
        <p:spPr>
          <a:xfrm>
            <a:off x="2779776" y="2743200"/>
            <a:ext cx="5070021" cy="3886200"/>
          </a:xfrm>
          <a:prstGeom prst="rect">
            <a:avLst/>
          </a:prstGeom>
        </p:spPr>
      </p:pic>
    </p:spTree>
    <p:extLst>
      <p:ext uri="{BB962C8B-B14F-4D97-AF65-F5344CB8AC3E}">
        <p14:creationId xmlns:p14="http://schemas.microsoft.com/office/powerpoint/2010/main" val="32587908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ot produ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183" y="1061020"/>
            <a:ext cx="5413430" cy="422421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5861613" y="736312"/>
            <a:ext cx="6172200" cy="4873625"/>
          </a:xfrm>
        </p:spPr>
        <p:txBody>
          <a:bodyPr>
            <a:normAutofit/>
          </a:bodyPr>
          <a:lstStyle/>
          <a:p>
            <a:r>
              <a:rPr lang="en-US" dirty="0"/>
              <a:t>We can see </a:t>
            </a:r>
            <a:r>
              <a:rPr lang="en-US" dirty="0" smtClean="0"/>
              <a:t>that</a:t>
            </a:r>
            <a:endParaRPr lang="en-US" dirty="0"/>
          </a:p>
          <a:p>
            <a:r>
              <a:rPr lang="en-US" dirty="0"/>
              <a:t>θ=β−α</a:t>
            </a:r>
          </a:p>
          <a:p>
            <a:r>
              <a:rPr lang="en-US" dirty="0"/>
              <a:t>So computing cos(θ) is like computing cos(β−α)</a:t>
            </a:r>
          </a:p>
          <a:p>
            <a:r>
              <a:rPr lang="en-US" dirty="0"/>
              <a:t>There is a special formula called the difference identity for cosine which says that</a:t>
            </a:r>
            <a:r>
              <a:rPr lang="en-US" dirty="0" smtClean="0"/>
              <a:t>:</a:t>
            </a:r>
            <a:endParaRPr lang="en-US" dirty="0"/>
          </a:p>
          <a:p>
            <a:r>
              <a:rPr lang="en-US" dirty="0"/>
              <a:t>cos(β−α)=cos(β)cos(α)+sin(β)sin(α)</a:t>
            </a:r>
            <a:endParaRPr lang="en-IN" dirty="0"/>
          </a:p>
        </p:txBody>
      </p:sp>
    </p:spTree>
    <p:extLst>
      <p:ext uri="{BB962C8B-B14F-4D97-AF65-F5344CB8AC3E}">
        <p14:creationId xmlns:p14="http://schemas.microsoft.com/office/powerpoint/2010/main" val="28993571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254A08-493F-4368-ACE5-E00F2623ED55}"/>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xmlns="" id="{EB0A9111-51A5-489A-9EF0-0171EE90F8A9}"/>
              </a:ext>
            </a:extLst>
          </p:cNvPr>
          <p:cNvSpPr>
            <a:spLocks noGrp="1"/>
          </p:cNvSpPr>
          <p:nvPr>
            <p:ph idx="1"/>
          </p:nvPr>
        </p:nvSpPr>
        <p:spPr>
          <a:xfrm>
            <a:off x="838200" y="1825625"/>
            <a:ext cx="10515600" cy="1228660"/>
          </a:xfrm>
        </p:spPr>
        <p:txBody>
          <a:bodyPr/>
          <a:lstStyle/>
          <a:p>
            <a:r>
              <a:rPr lang="en-US" b="1" dirty="0"/>
              <a:t>Mean Deviation from the Mean</a:t>
            </a:r>
          </a:p>
          <a:p>
            <a:pPr marL="0" indent="0">
              <a:buNone/>
            </a:pPr>
            <a:r>
              <a:rPr lang="en-US" b="1" dirty="0"/>
              <a:t>  </a:t>
            </a:r>
            <a:r>
              <a:rPr lang="en-US" dirty="0"/>
              <a:t>The mean deviation from the mean, defined as –</a:t>
            </a:r>
          </a:p>
          <a:p>
            <a:pPr marL="0" indent="0">
              <a:buNone/>
            </a:pPr>
            <a:endParaRPr lang="en-IN" dirty="0"/>
          </a:p>
        </p:txBody>
      </p:sp>
      <p:pic>
        <p:nvPicPr>
          <p:cNvPr id="5122" name="Picture 2" descr="mean deviation from the mean">
            <a:extLst>
              <a:ext uri="{FF2B5EF4-FFF2-40B4-BE49-F238E27FC236}">
                <a16:creationId xmlns:a16="http://schemas.microsoft.com/office/drawing/2014/main" xmlns="" id="{BF474A1A-2A16-4F5C-802B-4E10D683E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266" y="3165541"/>
            <a:ext cx="2640702" cy="12286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A75A204E-0C8E-4A5A-A2AA-5B4AAF52A23E}"/>
              </a:ext>
            </a:extLst>
          </p:cNvPr>
          <p:cNvSpPr txBox="1"/>
          <p:nvPr/>
        </p:nvSpPr>
        <p:spPr>
          <a:xfrm>
            <a:off x="961534" y="5231876"/>
            <a:ext cx="6537880" cy="480131"/>
          </a:xfrm>
          <a:prstGeom prst="rect">
            <a:avLst/>
          </a:prstGeom>
          <a:noFill/>
        </p:spPr>
        <p:txBody>
          <a:bodyPr wrap="none" rtlCol="0">
            <a:spAutoFit/>
          </a:bodyPr>
          <a:lstStyle/>
          <a:p>
            <a:pPr marL="228600" indent="-228600">
              <a:lnSpc>
                <a:spcPct val="90000"/>
              </a:lnSpc>
              <a:spcBef>
                <a:spcPts val="1000"/>
              </a:spcBef>
              <a:buFont typeface="Arial" panose="020B0604020202020204" pitchFamily="34" charset="0"/>
              <a:buChar char="•"/>
            </a:pPr>
            <a:r>
              <a:rPr lang="en-US" sz="2800" b="1" dirty="0"/>
              <a:t>Mean Absolute Deviation from the Mean</a:t>
            </a:r>
            <a:endParaRPr lang="en-IN" sz="2800" b="1" dirty="0"/>
          </a:p>
        </p:txBody>
      </p:sp>
      <p:pic>
        <p:nvPicPr>
          <p:cNvPr id="5124" name="Picture 4" descr="mean absolute deviation from the mean">
            <a:extLst>
              <a:ext uri="{FF2B5EF4-FFF2-40B4-BE49-F238E27FC236}">
                <a16:creationId xmlns:a16="http://schemas.microsoft.com/office/drawing/2014/main" xmlns="" id="{D6CAFAB2-6481-44E8-9CF2-66EEFE625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309" y="5231876"/>
            <a:ext cx="2356334" cy="122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156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7475" t="17200" r="26125" b="7333"/>
          <a:stretch/>
        </p:blipFill>
        <p:spPr>
          <a:xfrm>
            <a:off x="1408176" y="347472"/>
            <a:ext cx="8311896" cy="6256028"/>
          </a:xfrm>
          <a:prstGeom prst="rect">
            <a:avLst/>
          </a:prstGeom>
        </p:spPr>
      </p:pic>
    </p:spTree>
    <p:extLst>
      <p:ext uri="{BB962C8B-B14F-4D97-AF65-F5344CB8AC3E}">
        <p14:creationId xmlns:p14="http://schemas.microsoft.com/office/powerpoint/2010/main" val="23192026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41" t="10154" r="35267" b="52828"/>
          <a:stretch/>
        </p:blipFill>
        <p:spPr>
          <a:xfrm>
            <a:off x="1874520" y="1097280"/>
            <a:ext cx="9261158" cy="4233672"/>
          </a:xfrm>
          <a:prstGeom prst="rect">
            <a:avLst/>
          </a:prstGeom>
        </p:spPr>
      </p:pic>
    </p:spTree>
    <p:extLst>
      <p:ext uri="{BB962C8B-B14F-4D97-AF65-F5344CB8AC3E}">
        <p14:creationId xmlns:p14="http://schemas.microsoft.com/office/powerpoint/2010/main" val="6930193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825625"/>
            <a:ext cx="10515600" cy="2014855"/>
          </a:xfrm>
        </p:spPr>
        <p:txBody>
          <a:bodyPr/>
          <a:lstStyle/>
          <a:p>
            <a:r>
              <a:rPr lang="en-US" dirty="0"/>
              <a:t>Understanding the equation of the hyperplane</a:t>
            </a:r>
          </a:p>
          <a:p>
            <a:r>
              <a:rPr lang="en-US" dirty="0"/>
              <a:t>You probably learnt that an equation of a line is : y=</a:t>
            </a:r>
            <a:r>
              <a:rPr lang="en-US" dirty="0" err="1"/>
              <a:t>ax+b</a:t>
            </a:r>
            <a:r>
              <a:rPr lang="en-US" dirty="0"/>
              <a:t>. However when reading about hyperplane, you will often find that the equation of an hyperplane is defined by :</a:t>
            </a:r>
          </a:p>
          <a:p>
            <a:endParaRPr lang="en-US" dirty="0"/>
          </a:p>
        </p:txBody>
      </p:sp>
      <p:pic>
        <p:nvPicPr>
          <p:cNvPr id="4" name="Picture 3"/>
          <p:cNvPicPr>
            <a:picLocks noChangeAspect="1"/>
          </p:cNvPicPr>
          <p:nvPr/>
        </p:nvPicPr>
        <p:blipFill rotWithShape="1">
          <a:blip r:embed="rId2"/>
          <a:srcRect l="33793" t="51607" r="55435" b="43778"/>
          <a:stretch/>
        </p:blipFill>
        <p:spPr>
          <a:xfrm>
            <a:off x="2345530" y="3769381"/>
            <a:ext cx="3079102" cy="867748"/>
          </a:xfrm>
          <a:prstGeom prst="rect">
            <a:avLst/>
          </a:prstGeom>
        </p:spPr>
      </p:pic>
    </p:spTree>
    <p:extLst>
      <p:ext uri="{BB962C8B-B14F-4D97-AF65-F5344CB8AC3E}">
        <p14:creationId xmlns:p14="http://schemas.microsoft.com/office/powerpoint/2010/main" val="39384382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825625"/>
            <a:ext cx="10515600" cy="2014855"/>
          </a:xfrm>
        </p:spPr>
        <p:txBody>
          <a:bodyPr>
            <a:normAutofit fontScale="92500" lnSpcReduction="10000"/>
          </a:bodyPr>
          <a:lstStyle/>
          <a:p>
            <a:r>
              <a:rPr lang="en-US" dirty="0"/>
              <a:t>How does these two forms relate ?</a:t>
            </a:r>
          </a:p>
          <a:p>
            <a:r>
              <a:rPr lang="en-US" dirty="0"/>
              <a:t>In the hyperplane equation you can see that the name of the variables are in bold. Which means that they are vectors !  </a:t>
            </a:r>
            <a:endParaRPr lang="en-US" dirty="0" smtClean="0"/>
          </a:p>
          <a:p>
            <a:r>
              <a:rPr lang="en-US" dirty="0" smtClean="0"/>
              <a:t>Moreover, </a:t>
            </a:r>
            <a:r>
              <a:rPr lang="en-US" dirty="0" err="1" smtClean="0"/>
              <a:t>wTx</a:t>
            </a:r>
            <a:r>
              <a:rPr lang="en-US" dirty="0" smtClean="0"/>
              <a:t> is </a:t>
            </a:r>
            <a:r>
              <a:rPr lang="en-US" dirty="0"/>
              <a:t>how we compute the inner product of two vectors, and if you recall, the inner product is just another name for the dot product !</a:t>
            </a:r>
          </a:p>
        </p:txBody>
      </p:sp>
    </p:spTree>
    <p:extLst>
      <p:ext uri="{BB962C8B-B14F-4D97-AF65-F5344CB8AC3E}">
        <p14:creationId xmlns:p14="http://schemas.microsoft.com/office/powerpoint/2010/main" val="15675171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IN" b="1" dirty="0"/>
              <a:t>The SVM hyperplane</a:t>
            </a:r>
            <a:br>
              <a:rPr lang="en-IN" b="1" dirty="0"/>
            </a:br>
            <a:endParaRPr lang="en-IN" dirty="0"/>
          </a:p>
        </p:txBody>
      </p:sp>
      <p:pic>
        <p:nvPicPr>
          <p:cNvPr id="4" name="Picture 3"/>
          <p:cNvPicPr>
            <a:picLocks noChangeAspect="1"/>
          </p:cNvPicPr>
          <p:nvPr/>
        </p:nvPicPr>
        <p:blipFill rotWithShape="1">
          <a:blip r:embed="rId2"/>
          <a:srcRect l="16650" t="22533" r="37225" b="12000"/>
          <a:stretch/>
        </p:blipFill>
        <p:spPr>
          <a:xfrm>
            <a:off x="1691640" y="1234440"/>
            <a:ext cx="6675120" cy="5329242"/>
          </a:xfrm>
          <a:prstGeom prst="rect">
            <a:avLst/>
          </a:prstGeom>
        </p:spPr>
      </p:pic>
    </p:spTree>
    <p:extLst>
      <p:ext uri="{BB962C8B-B14F-4D97-AF65-F5344CB8AC3E}">
        <p14:creationId xmlns:p14="http://schemas.microsoft.com/office/powerpoint/2010/main" val="265133881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194689"/>
            <a:ext cx="10515600" cy="1667383"/>
          </a:xfrm>
        </p:spPr>
        <p:txBody>
          <a:bodyPr/>
          <a:lstStyle/>
          <a:p>
            <a:r>
              <a:rPr lang="en-US" dirty="0"/>
              <a:t>For two reasons</a:t>
            </a:r>
            <a:r>
              <a:rPr lang="en-US" dirty="0" smtClean="0"/>
              <a:t>:</a:t>
            </a:r>
            <a:endParaRPr lang="en-US" dirty="0"/>
          </a:p>
          <a:p>
            <a:r>
              <a:rPr lang="en-US" dirty="0"/>
              <a:t>it is easier to work in more than two dimensions with this notation,</a:t>
            </a:r>
          </a:p>
          <a:p>
            <a:r>
              <a:rPr lang="en-US" dirty="0"/>
              <a:t>the vector w will always be normal to the </a:t>
            </a:r>
            <a:r>
              <a:rPr lang="en-US" dirty="0" smtClean="0"/>
              <a:t>hyperplane.</a:t>
            </a:r>
          </a:p>
        </p:txBody>
      </p:sp>
      <p:pic>
        <p:nvPicPr>
          <p:cNvPr id="17410" name="Picture 2" descr="svm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295" y="2862072"/>
            <a:ext cx="546735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08225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hyperplane</a:t>
            </a:r>
            <a:endParaRPr lang="en-IN" dirty="0"/>
          </a:p>
        </p:txBody>
      </p:sp>
      <p:sp>
        <p:nvSpPr>
          <p:cNvPr id="3" name="Content Placeholder 2"/>
          <p:cNvSpPr>
            <a:spLocks noGrp="1"/>
          </p:cNvSpPr>
          <p:nvPr>
            <p:ph idx="1"/>
          </p:nvPr>
        </p:nvSpPr>
        <p:spPr/>
        <p:txBody>
          <a:bodyPr/>
          <a:lstStyle/>
          <a:p>
            <a:r>
              <a:rPr lang="en-US" dirty="0"/>
              <a:t>Our goal is to find the distance between the point A(3,4) and the hyperplane.</a:t>
            </a:r>
          </a:p>
          <a:p>
            <a:r>
              <a:rPr lang="en-US" dirty="0" smtClean="0"/>
              <a:t>We </a:t>
            </a:r>
            <a:r>
              <a:rPr lang="en-US" dirty="0"/>
              <a:t>start with two vectors, w=(2,1) which is normal to the hyperplane, and a=(3,4) which is the vector between the origin and A.</a:t>
            </a:r>
            <a:endParaRPr lang="en-IN" dirty="0"/>
          </a:p>
        </p:txBody>
      </p:sp>
    </p:spTree>
    <p:extLst>
      <p:ext uri="{BB962C8B-B14F-4D97-AF65-F5344CB8AC3E}">
        <p14:creationId xmlns:p14="http://schemas.microsoft.com/office/powerpoint/2010/main" val="253513859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100" t="10934" r="18999" b="9866"/>
          <a:stretch/>
        </p:blipFill>
        <p:spPr>
          <a:xfrm>
            <a:off x="2084832" y="749808"/>
            <a:ext cx="7790688" cy="5431536"/>
          </a:xfrm>
          <a:prstGeom prst="rect">
            <a:avLst/>
          </a:prstGeom>
        </p:spPr>
      </p:pic>
    </p:spTree>
    <p:extLst>
      <p:ext uri="{BB962C8B-B14F-4D97-AF65-F5344CB8AC3E}">
        <p14:creationId xmlns:p14="http://schemas.microsoft.com/office/powerpoint/2010/main" val="30945291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Hyperplane</a:t>
            </a:r>
            <a:endParaRPr lang="en-IN" dirty="0"/>
          </a:p>
        </p:txBody>
      </p:sp>
      <p:sp>
        <p:nvSpPr>
          <p:cNvPr id="3" name="Content Placeholder 2"/>
          <p:cNvSpPr>
            <a:spLocks noGrp="1"/>
          </p:cNvSpPr>
          <p:nvPr>
            <p:ph idx="1"/>
          </p:nvPr>
        </p:nvSpPr>
        <p:spPr>
          <a:xfrm>
            <a:off x="838200" y="1825625"/>
            <a:ext cx="10515600" cy="1530223"/>
          </a:xfrm>
        </p:spPr>
        <p:txBody>
          <a:bodyPr/>
          <a:lstStyle/>
          <a:p>
            <a:r>
              <a:rPr lang="en-US" dirty="0"/>
              <a:t>Compute the margin of the hyperplane</a:t>
            </a:r>
          </a:p>
          <a:p>
            <a:r>
              <a:rPr lang="en-US" dirty="0"/>
              <a:t>Now that we have the distance ∥p∥ between A and the hyperplane, the margin is defined by :</a:t>
            </a:r>
            <a:endParaRPr lang="en-IN" dirty="0"/>
          </a:p>
        </p:txBody>
      </p:sp>
      <p:pic>
        <p:nvPicPr>
          <p:cNvPr id="4" name="Picture 3"/>
          <p:cNvPicPr>
            <a:picLocks noChangeAspect="1"/>
          </p:cNvPicPr>
          <p:nvPr/>
        </p:nvPicPr>
        <p:blipFill rotWithShape="1">
          <a:blip r:embed="rId2"/>
          <a:srcRect l="17250" t="43200" r="66775" b="50267"/>
          <a:stretch/>
        </p:blipFill>
        <p:spPr>
          <a:xfrm>
            <a:off x="2112264" y="3490784"/>
            <a:ext cx="5296202" cy="1218375"/>
          </a:xfrm>
          <a:prstGeom prst="rect">
            <a:avLst/>
          </a:prstGeom>
        </p:spPr>
      </p:pic>
    </p:spTree>
    <p:extLst>
      <p:ext uri="{BB962C8B-B14F-4D97-AF65-F5344CB8AC3E}">
        <p14:creationId xmlns:p14="http://schemas.microsoft.com/office/powerpoint/2010/main" val="1809086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pic>
        <p:nvPicPr>
          <p:cNvPr id="20482" name="Picture 2" descr="The optimal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751" y="1690688"/>
            <a:ext cx="7135207" cy="487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900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xmlns="" id="{9F10CE33-EF15-4729-BE3C-A82F35C60420}"/>
              </a:ext>
            </a:extLst>
          </p:cNvPr>
          <p:cNvSpPr>
            <a:spLocks noGrp="1"/>
          </p:cNvSpPr>
          <p:nvPr>
            <p:ph idx="1"/>
          </p:nvPr>
        </p:nvSpPr>
        <p:spPr>
          <a:xfrm>
            <a:off x="838200" y="1825625"/>
            <a:ext cx="10515600" cy="521649"/>
          </a:xfrm>
        </p:spPr>
        <p:txBody>
          <a:bodyPr>
            <a:noAutofit/>
          </a:bodyPr>
          <a:lstStyle/>
          <a:p>
            <a:r>
              <a:rPr lang="en-IN" sz="2400" b="1" dirty="0"/>
              <a:t>Variance</a:t>
            </a:r>
          </a:p>
          <a:p>
            <a:r>
              <a:rPr lang="en-US" sz="2400" dirty="0"/>
              <a:t> Since squares of both positive and negative real numbers are always positive, the variance is always positive.</a:t>
            </a:r>
            <a:r>
              <a:rPr lang="en-IN" sz="2400" b="1" dirty="0"/>
              <a:t> </a:t>
            </a:r>
            <a:endParaRPr lang="en-IN" sz="2400" dirty="0"/>
          </a:p>
        </p:txBody>
      </p:sp>
      <p:pic>
        <p:nvPicPr>
          <p:cNvPr id="6146" name="Picture 2" descr="variance">
            <a:extLst>
              <a:ext uri="{FF2B5EF4-FFF2-40B4-BE49-F238E27FC236}">
                <a16:creationId xmlns:a16="http://schemas.microsoft.com/office/drawing/2014/main" xmlns="" id="{4491F295-B603-4E3E-93DC-DE920111D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194" y="3695306"/>
            <a:ext cx="3681061" cy="180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885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4"/>
          <p:cNvSpPr>
            <a:spLocks noChangeShapeType="1"/>
          </p:cNvSpPr>
          <p:nvPr/>
        </p:nvSpPr>
        <p:spPr bwMode="auto">
          <a:xfrm rot="-3472419">
            <a:off x="2763838" y="4076700"/>
            <a:ext cx="5410200" cy="0"/>
          </a:xfrm>
          <a:prstGeom prst="line">
            <a:avLst/>
          </a:prstGeom>
          <a:noFill/>
          <a:ln w="3619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267" name="Line 5"/>
          <p:cNvSpPr>
            <a:spLocks noChangeShapeType="1"/>
          </p:cNvSpPr>
          <p:nvPr/>
        </p:nvSpPr>
        <p:spPr bwMode="auto">
          <a:xfrm rot="-3472419">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268" name="Rectangle 6"/>
          <p:cNvSpPr>
            <a:spLocks noChangeArrowheads="1"/>
          </p:cNvSpPr>
          <p:nvPr/>
        </p:nvSpPr>
        <p:spPr bwMode="auto">
          <a:xfrm>
            <a:off x="1981200" y="304800"/>
            <a:ext cx="464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Maximum Margin</a:t>
            </a:r>
          </a:p>
        </p:txBody>
      </p:sp>
      <p:sp>
        <p:nvSpPr>
          <p:cNvPr id="11269" name="Rectangle 7"/>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11270" name="Line 8"/>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1" name="Text Box 9"/>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11272" name="Line 10"/>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3" name="Text Box 11"/>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anose="05050102010706020507" pitchFamily="18" charset="2"/>
              </a:rPr>
              <a:t>a</a:t>
            </a:r>
          </a:p>
        </p:txBody>
      </p:sp>
      <p:sp>
        <p:nvSpPr>
          <p:cNvPr id="11274" name="Line 12"/>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5" name="Text Box 13"/>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11276" name="Text Box 14"/>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1277" name="Oval 15"/>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78" name="Oval 16"/>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79" name="Line 17"/>
          <p:cNvSpPr>
            <a:spLocks noChangeShapeType="1"/>
          </p:cNvSpPr>
          <p:nvPr/>
        </p:nvSpPr>
        <p:spPr bwMode="auto">
          <a:xfrm>
            <a:off x="4114800" y="2209800"/>
            <a:ext cx="0" cy="350520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0" name="Line 18"/>
          <p:cNvSpPr>
            <a:spLocks noChangeShapeType="1"/>
          </p:cNvSpPr>
          <p:nvPr/>
        </p:nvSpPr>
        <p:spPr bwMode="auto">
          <a:xfrm flipV="1">
            <a:off x="3962400" y="5562600"/>
            <a:ext cx="36576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1" name="Oval 19"/>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2" name="Oval 20"/>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3" name="Oval 21"/>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4" name="Oval 22"/>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5" name="Oval 23"/>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6" name="Oval 24"/>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7" name="Oval 25"/>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8" name="Oval 26"/>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9" name="Oval 27"/>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0" name="Oval 28"/>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1" name="Oval 29"/>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2" name="Oval 30"/>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3" name="Oval 31"/>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4" name="Oval 32"/>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5" name="Oval 33"/>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6" name="Oval 34"/>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7" name="Oval 35"/>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8" name="Oval 36"/>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9" name="Oval 37"/>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0" name="Oval 38"/>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1" name="Oval 39"/>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2" name="Oval 40"/>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3" name="Oval 41"/>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4" name="Oval 42"/>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5" name="Oval 43"/>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6" name="Oval 44"/>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7" name="Oval 45"/>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8" name="Oval 46"/>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9" name="Oval 47"/>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0" name="Oval 48"/>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1" name="Oval 49"/>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2" name="Oval 50"/>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3" name="Oval 51"/>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4" name="Oval 52"/>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5" name="Text Box 53"/>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b="1" i="1">
                <a:latin typeface="Tahoma" panose="020B0604030504040204" pitchFamily="34" charset="0"/>
              </a:rPr>
              <a:t>f</a:t>
            </a:r>
            <a:r>
              <a:rPr lang="en-US" altLang="zh-CN" sz="2000" i="1">
                <a:latin typeface="Tahoma" panose="020B0604030504040204" pitchFamily="34" charset="0"/>
              </a:rPr>
              <a:t>(</a:t>
            </a:r>
            <a:r>
              <a:rPr lang="en-US" altLang="zh-CN" sz="2000" b="1" i="1">
                <a:latin typeface="Tahoma" panose="020B0604030504040204" pitchFamily="34" charset="0"/>
              </a:rPr>
              <a:t>x</a:t>
            </a:r>
            <a:r>
              <a:rPr lang="en-US" altLang="zh-CN" sz="2000" i="1">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a:t>
            </a:r>
          </a:p>
        </p:txBody>
      </p:sp>
      <p:sp>
        <p:nvSpPr>
          <p:cNvPr id="11316" name="Text Box 54"/>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endParaRPr lang="en-US" altLang="en-US" sz="2000">
              <a:latin typeface="Tahoma" panose="020B0604030504040204" pitchFamily="34" charset="0"/>
            </a:endParaRPr>
          </a:p>
        </p:txBody>
      </p:sp>
      <p:sp>
        <p:nvSpPr>
          <p:cNvPr id="11317" name="Text Box 55"/>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r>
              <a:rPr lang="en-US" altLang="zh-CN" sz="2400">
                <a:latin typeface="Tahoma" panose="020B0604030504040204" pitchFamily="34" charset="0"/>
              </a:rPr>
              <a:t>The </a:t>
            </a:r>
            <a:r>
              <a:rPr lang="en-US" altLang="zh-CN" sz="2400">
                <a:solidFill>
                  <a:srgbClr val="CC0000"/>
                </a:solidFill>
                <a:latin typeface="Tahoma" panose="020B0604030504040204" pitchFamily="34" charset="0"/>
              </a:rPr>
              <a:t>maximum margin linear classifier</a:t>
            </a:r>
            <a:r>
              <a:rPr lang="en-US" altLang="zh-CN" sz="2400">
                <a:latin typeface="Tahoma" panose="020B0604030504040204" pitchFamily="34" charset="0"/>
              </a:rPr>
              <a:t> is the linear classifier with the, um, maximum margin.</a:t>
            </a:r>
          </a:p>
          <a:p>
            <a:pPr algn="l" eaLnBrk="1" hangingPunct="1">
              <a:spcBef>
                <a:spcPct val="50000"/>
              </a:spcBef>
              <a:buClr>
                <a:schemeClr val="tx1"/>
              </a:buClr>
            </a:pPr>
            <a:r>
              <a:rPr lang="en-US" altLang="zh-CN" sz="2400">
                <a:latin typeface="Tahoma" panose="020B0604030504040204" pitchFamily="34" charset="0"/>
              </a:rPr>
              <a:t>This is the simplest kind of SVM (Called an LSVM)</a:t>
            </a:r>
          </a:p>
        </p:txBody>
      </p:sp>
      <p:sp>
        <p:nvSpPr>
          <p:cNvPr id="11318" name="AutoShape 56"/>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Linear SVM</a:t>
            </a:r>
          </a:p>
        </p:txBody>
      </p:sp>
      <p:sp>
        <p:nvSpPr>
          <p:cNvPr id="243769" name="Text Box 57"/>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r>
              <a:rPr lang="en-US" altLang="zh-CN" sz="2000">
                <a:solidFill>
                  <a:srgbClr val="00CC00"/>
                </a:solidFill>
                <a:latin typeface="Tahoma" panose="020B0604030504040204" pitchFamily="34" charset="0"/>
              </a:rPr>
              <a:t>Support Vectors </a:t>
            </a:r>
            <a:r>
              <a:rPr lang="en-US" altLang="zh-CN" sz="2000">
                <a:latin typeface="Tahoma" panose="020B0604030504040204" pitchFamily="34" charset="0"/>
              </a:rPr>
              <a:t>are those datapoints that the margin pushes up against</a:t>
            </a:r>
          </a:p>
        </p:txBody>
      </p:sp>
      <p:sp>
        <p:nvSpPr>
          <p:cNvPr id="243770" name="Freeform 58"/>
          <p:cNvSpPr>
            <a:spLocks/>
          </p:cNvSpPr>
          <p:nvPr/>
        </p:nvSpPr>
        <p:spPr bwMode="auto">
          <a:xfrm>
            <a:off x="3636963" y="3725863"/>
            <a:ext cx="1708150" cy="369332"/>
          </a:xfrm>
          <a:custGeom>
            <a:avLst/>
            <a:gdLst>
              <a:gd name="T0" fmla="*/ 0 w 1076"/>
              <a:gd name="T1" fmla="*/ 155575 h 98"/>
              <a:gd name="T2" fmla="*/ 165100 w 1076"/>
              <a:gd name="T3" fmla="*/ 61913 h 98"/>
              <a:gd name="T4" fmla="*/ 336550 w 1076"/>
              <a:gd name="T5" fmla="*/ 0 h 98"/>
              <a:gd name="T6" fmla="*/ 517525 w 1076"/>
              <a:gd name="T7" fmla="*/ 17463 h 98"/>
              <a:gd name="T8" fmla="*/ 612775 w 1076"/>
              <a:gd name="T9" fmla="*/ 61913 h 98"/>
              <a:gd name="T10" fmla="*/ 612775 w 1076"/>
              <a:gd name="T11" fmla="*/ 61913 h 98"/>
              <a:gd name="T12" fmla="*/ 811213 w 1076"/>
              <a:gd name="T13" fmla="*/ 130175 h 98"/>
              <a:gd name="T14" fmla="*/ 1570038 w 1076"/>
              <a:gd name="T15" fmla="*/ 87313 h 98"/>
              <a:gd name="T16" fmla="*/ 1708150 w 1076"/>
              <a:gd name="T17" fmla="*/ 6985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3771" name="Freeform 59"/>
          <p:cNvSpPr>
            <a:spLocks/>
          </p:cNvSpPr>
          <p:nvPr/>
        </p:nvSpPr>
        <p:spPr bwMode="auto">
          <a:xfrm>
            <a:off x="3603625" y="3317875"/>
            <a:ext cx="2293938" cy="369332"/>
          </a:xfrm>
          <a:custGeom>
            <a:avLst/>
            <a:gdLst>
              <a:gd name="T0" fmla="*/ 0 w 1445"/>
              <a:gd name="T1" fmla="*/ 485775 h 306"/>
              <a:gd name="T2" fmla="*/ 25400 w 1445"/>
              <a:gd name="T3" fmla="*/ 477838 h 306"/>
              <a:gd name="T4" fmla="*/ 42863 w 1445"/>
              <a:gd name="T5" fmla="*/ 425450 h 306"/>
              <a:gd name="T6" fmla="*/ 76200 w 1445"/>
              <a:gd name="T7" fmla="*/ 374650 h 306"/>
              <a:gd name="T8" fmla="*/ 198438 w 1445"/>
              <a:gd name="T9" fmla="*/ 271463 h 306"/>
              <a:gd name="T10" fmla="*/ 361950 w 1445"/>
              <a:gd name="T11" fmla="*/ 166688 h 306"/>
              <a:gd name="T12" fmla="*/ 473075 w 1445"/>
              <a:gd name="T13" fmla="*/ 115888 h 306"/>
              <a:gd name="T14" fmla="*/ 1008063 w 1445"/>
              <a:gd name="T15" fmla="*/ 3175 h 306"/>
              <a:gd name="T16" fmla="*/ 1655763 w 1445"/>
              <a:gd name="T17" fmla="*/ 28575 h 306"/>
              <a:gd name="T18" fmla="*/ 1776413 w 1445"/>
              <a:gd name="T19" fmla="*/ 63500 h 306"/>
              <a:gd name="T20" fmla="*/ 1931988 w 1445"/>
              <a:gd name="T21" fmla="*/ 133350 h 306"/>
              <a:gd name="T22" fmla="*/ 2120900 w 1445"/>
              <a:gd name="T23" fmla="*/ 209550 h 306"/>
              <a:gd name="T24" fmla="*/ 2293938 w 1445"/>
              <a:gd name="T25" fmla="*/ 261938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3772" name="Freeform 60"/>
          <p:cNvSpPr>
            <a:spLocks/>
          </p:cNvSpPr>
          <p:nvPr/>
        </p:nvSpPr>
        <p:spPr bwMode="auto">
          <a:xfrm>
            <a:off x="3629025" y="3994150"/>
            <a:ext cx="1733550" cy="369332"/>
          </a:xfrm>
          <a:custGeom>
            <a:avLst/>
            <a:gdLst>
              <a:gd name="T0" fmla="*/ 0 w 1092"/>
              <a:gd name="T1" fmla="*/ 0 h 283"/>
              <a:gd name="T2" fmla="*/ 206375 w 1092"/>
              <a:gd name="T3" fmla="*/ 85725 h 283"/>
              <a:gd name="T4" fmla="*/ 517525 w 1092"/>
              <a:gd name="T5" fmla="*/ 233363 h 283"/>
              <a:gd name="T6" fmla="*/ 630238 w 1092"/>
              <a:gd name="T7" fmla="*/ 276225 h 283"/>
              <a:gd name="T8" fmla="*/ 836613 w 1092"/>
              <a:gd name="T9" fmla="*/ 344488 h 283"/>
              <a:gd name="T10" fmla="*/ 1733550 w 1092"/>
              <a:gd name="T11" fmla="*/ 43180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323" name="Oval 63"/>
          <p:cNvSpPr>
            <a:spLocks noChangeArrowheads="1"/>
          </p:cNvSpPr>
          <p:nvPr/>
        </p:nvSpPr>
        <p:spPr bwMode="auto">
          <a:xfrm>
            <a:off x="5812130" y="3396339"/>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24" name="Oval 64"/>
          <p:cNvSpPr>
            <a:spLocks noChangeArrowheads="1"/>
          </p:cNvSpPr>
          <p:nvPr/>
        </p:nvSpPr>
        <p:spPr bwMode="auto">
          <a:xfrm>
            <a:off x="5315242" y="3505876"/>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25" name="Oval 65"/>
          <p:cNvSpPr>
            <a:spLocks noChangeArrowheads="1"/>
          </p:cNvSpPr>
          <p:nvPr/>
        </p:nvSpPr>
        <p:spPr bwMode="auto">
          <a:xfrm>
            <a:off x="5304130" y="4201201"/>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43778" name="Text Box 66"/>
          <p:cNvSpPr txBox="1">
            <a:spLocks noChangeArrowheads="1"/>
          </p:cNvSpPr>
          <p:nvPr/>
        </p:nvSpPr>
        <p:spPr bwMode="auto">
          <a:xfrm>
            <a:off x="5568951" y="1276351"/>
            <a:ext cx="4968875" cy="2162175"/>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914400" indent="-45720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371600" indent="-4572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828800" indent="-4572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286000" indent="-4572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7432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32004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6576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41148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buClrTx/>
              <a:buSzTx/>
              <a:buFontTx/>
              <a:buAutoNum type="arabicPeriod"/>
            </a:pPr>
            <a:r>
              <a:rPr lang="en-US" altLang="zh-CN" sz="2000">
                <a:latin typeface="Tahoma" panose="020B0604030504040204" pitchFamily="34" charset="0"/>
              </a:rPr>
              <a:t>Maximizing the margin is good according to intuition and PAC theory </a:t>
            </a:r>
          </a:p>
          <a:p>
            <a:pPr eaLnBrk="1" hangingPunct="1">
              <a:buClrTx/>
              <a:buSzTx/>
              <a:buFontTx/>
              <a:buAutoNum type="arabicPeriod"/>
            </a:pPr>
            <a:r>
              <a:rPr lang="en-US" altLang="zh-CN" sz="2000">
                <a:latin typeface="Tahoma" panose="020B0604030504040204" pitchFamily="34" charset="0"/>
              </a:rPr>
              <a:t>Implies that only support vectors are important; other training examples are ignorable.</a:t>
            </a:r>
          </a:p>
          <a:p>
            <a:pPr eaLnBrk="1" hangingPunct="1">
              <a:spcBef>
                <a:spcPct val="50000"/>
              </a:spcBef>
              <a:buClr>
                <a:schemeClr val="tx1"/>
              </a:buClr>
              <a:buSzTx/>
              <a:buFontTx/>
              <a:buAutoNum type="arabicPeriod"/>
            </a:pPr>
            <a:r>
              <a:rPr lang="en-US" altLang="zh-CN" sz="2000">
                <a:latin typeface="Tahoma" panose="020B0604030504040204" pitchFamily="34" charset="0"/>
              </a:rPr>
              <a:t>Empirically it works very very well.</a:t>
            </a:r>
          </a:p>
        </p:txBody>
      </p:sp>
    </p:spTree>
    <p:extLst>
      <p:ext uri="{BB962C8B-B14F-4D97-AF65-F5344CB8AC3E}">
        <p14:creationId xmlns:p14="http://schemas.microsoft.com/office/powerpoint/2010/main" val="706909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3769"/>
                                        </p:tgtEl>
                                        <p:attrNameLst>
                                          <p:attrName>style.visibility</p:attrName>
                                        </p:attrNameLst>
                                      </p:cBhvr>
                                      <p:to>
                                        <p:strVal val="visible"/>
                                      </p:to>
                                    </p:set>
                                    <p:anim calcmode="lin" valueType="num">
                                      <p:cBhvr additive="base">
                                        <p:cTn id="7" dur="500" fill="hold"/>
                                        <p:tgtEl>
                                          <p:spTgt spid="243769"/>
                                        </p:tgtEl>
                                        <p:attrNameLst>
                                          <p:attrName>ppt_x</p:attrName>
                                        </p:attrNameLst>
                                      </p:cBhvr>
                                      <p:tavLst>
                                        <p:tav tm="0">
                                          <p:val>
                                            <p:strVal val="#ppt_x"/>
                                          </p:val>
                                        </p:tav>
                                        <p:tav tm="100000">
                                          <p:val>
                                            <p:strVal val="#ppt_x"/>
                                          </p:val>
                                        </p:tav>
                                      </p:tavLst>
                                    </p:anim>
                                    <p:anim calcmode="lin" valueType="num">
                                      <p:cBhvr additive="base">
                                        <p:cTn id="8" dur="500" fill="hold"/>
                                        <p:tgtEl>
                                          <p:spTgt spid="24376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3771"/>
                                        </p:tgtEl>
                                        <p:attrNameLst>
                                          <p:attrName>style.visibility</p:attrName>
                                        </p:attrNameLst>
                                      </p:cBhvr>
                                      <p:to>
                                        <p:strVal val="visible"/>
                                      </p:to>
                                    </p:set>
                                    <p:anim calcmode="lin" valueType="num">
                                      <p:cBhvr additive="base">
                                        <p:cTn id="11" dur="500" fill="hold"/>
                                        <p:tgtEl>
                                          <p:spTgt spid="243771"/>
                                        </p:tgtEl>
                                        <p:attrNameLst>
                                          <p:attrName>ppt_x</p:attrName>
                                        </p:attrNameLst>
                                      </p:cBhvr>
                                      <p:tavLst>
                                        <p:tav tm="0">
                                          <p:val>
                                            <p:strVal val="#ppt_x"/>
                                          </p:val>
                                        </p:tav>
                                        <p:tav tm="100000">
                                          <p:val>
                                            <p:strVal val="#ppt_x"/>
                                          </p:val>
                                        </p:tav>
                                      </p:tavLst>
                                    </p:anim>
                                    <p:anim calcmode="lin" valueType="num">
                                      <p:cBhvr additive="base">
                                        <p:cTn id="12" dur="500" fill="hold"/>
                                        <p:tgtEl>
                                          <p:spTgt spid="24377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3770"/>
                                        </p:tgtEl>
                                        <p:attrNameLst>
                                          <p:attrName>style.visibility</p:attrName>
                                        </p:attrNameLst>
                                      </p:cBhvr>
                                      <p:to>
                                        <p:strVal val="visible"/>
                                      </p:to>
                                    </p:set>
                                    <p:anim calcmode="lin" valueType="num">
                                      <p:cBhvr additive="base">
                                        <p:cTn id="15" dur="500" fill="hold"/>
                                        <p:tgtEl>
                                          <p:spTgt spid="243770"/>
                                        </p:tgtEl>
                                        <p:attrNameLst>
                                          <p:attrName>ppt_x</p:attrName>
                                        </p:attrNameLst>
                                      </p:cBhvr>
                                      <p:tavLst>
                                        <p:tav tm="0">
                                          <p:val>
                                            <p:strVal val="#ppt_x"/>
                                          </p:val>
                                        </p:tav>
                                        <p:tav tm="100000">
                                          <p:val>
                                            <p:strVal val="#ppt_x"/>
                                          </p:val>
                                        </p:tav>
                                      </p:tavLst>
                                    </p:anim>
                                    <p:anim calcmode="lin" valueType="num">
                                      <p:cBhvr additive="base">
                                        <p:cTn id="16" dur="500" fill="hold"/>
                                        <p:tgtEl>
                                          <p:spTgt spid="24377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3772"/>
                                        </p:tgtEl>
                                        <p:attrNameLst>
                                          <p:attrName>style.visibility</p:attrName>
                                        </p:attrNameLst>
                                      </p:cBhvr>
                                      <p:to>
                                        <p:strVal val="visible"/>
                                      </p:to>
                                    </p:set>
                                    <p:anim calcmode="lin" valueType="num">
                                      <p:cBhvr additive="base">
                                        <p:cTn id="19" dur="500" fill="hold"/>
                                        <p:tgtEl>
                                          <p:spTgt spid="243772"/>
                                        </p:tgtEl>
                                        <p:attrNameLst>
                                          <p:attrName>ppt_x</p:attrName>
                                        </p:attrNameLst>
                                      </p:cBhvr>
                                      <p:tavLst>
                                        <p:tav tm="0">
                                          <p:val>
                                            <p:strVal val="#ppt_x"/>
                                          </p:val>
                                        </p:tav>
                                        <p:tav tm="100000">
                                          <p:val>
                                            <p:strVal val="#ppt_x"/>
                                          </p:val>
                                        </p:tav>
                                      </p:tavLst>
                                    </p:anim>
                                    <p:anim calcmode="lin" valueType="num">
                                      <p:cBhvr additive="base">
                                        <p:cTn id="20" dur="500" fill="hold"/>
                                        <p:tgtEl>
                                          <p:spTgt spid="2437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3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69" grpId="0"/>
      <p:bldP spid="243770" grpId="0" animBg="1"/>
      <p:bldP spid="243771" grpId="0" animBg="1"/>
      <p:bldP spid="243772" grpId="0" animBg="1"/>
      <p:bldP spid="24377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t>Linear SVM Mathematically</a:t>
            </a:r>
          </a:p>
        </p:txBody>
      </p:sp>
      <p:sp>
        <p:nvSpPr>
          <p:cNvPr id="12291" name="Rectangle 4"/>
          <p:cNvSpPr>
            <a:spLocks noGrp="1" noChangeArrowheads="1"/>
          </p:cNvSpPr>
          <p:nvPr>
            <p:ph type="body" sz="half" idx="1"/>
          </p:nvPr>
        </p:nvSpPr>
        <p:spPr>
          <a:xfrm>
            <a:off x="2133600" y="4191001"/>
            <a:ext cx="3886200" cy="1939925"/>
          </a:xfrm>
          <a:noFill/>
        </p:spPr>
        <p:txBody>
          <a:bodyPr/>
          <a:lstStyle/>
          <a:p>
            <a:pPr eaLnBrk="1" hangingPunct="1">
              <a:buFont typeface="Wingdings" panose="05000000000000000000" pitchFamily="2" charset="2"/>
              <a:buNone/>
            </a:pPr>
            <a:r>
              <a:rPr lang="en-US" altLang="zh-CN" sz="2600"/>
              <a:t>What we know:</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i="1"/>
              <a:t> + b = +1 </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i="1"/>
              <a:t> + b = -1 </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b="1" i="1"/>
              <a:t>-x</a:t>
            </a:r>
            <a:r>
              <a:rPr lang="en-US" altLang="zh-CN" sz="2600" b="1" i="1" baseline="30000"/>
              <a:t>-)</a:t>
            </a:r>
            <a:r>
              <a:rPr lang="en-US" altLang="zh-CN" sz="2600" i="1"/>
              <a:t> = 2 </a:t>
            </a:r>
            <a:endParaRPr lang="en-US" altLang="zh-CN" sz="2600"/>
          </a:p>
        </p:txBody>
      </p:sp>
      <p:sp>
        <p:nvSpPr>
          <p:cNvPr id="12292" name="Line 5"/>
          <p:cNvSpPr>
            <a:spLocks noChangeShapeType="1"/>
          </p:cNvSpPr>
          <p:nvPr/>
        </p:nvSpPr>
        <p:spPr bwMode="auto">
          <a:xfrm rot="-1599335">
            <a:off x="3816350" y="1709738"/>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3" name="Line 6"/>
          <p:cNvSpPr>
            <a:spLocks noChangeShapeType="1"/>
          </p:cNvSpPr>
          <p:nvPr/>
        </p:nvSpPr>
        <p:spPr bwMode="auto">
          <a:xfrm rot="-159933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4" name="Line 7"/>
          <p:cNvSpPr>
            <a:spLocks noChangeShapeType="1"/>
          </p:cNvSpPr>
          <p:nvPr/>
        </p:nvSpPr>
        <p:spPr bwMode="auto">
          <a:xfrm rot="-1599335">
            <a:off x="4106863" y="2289175"/>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5" name="Text Box 8"/>
          <p:cNvSpPr txBox="1">
            <a:spLocks noChangeArrowheads="1"/>
          </p:cNvSpPr>
          <p:nvPr/>
        </p:nvSpPr>
        <p:spPr bwMode="auto">
          <a:xfrm rot="-1586986">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000">
                <a:solidFill>
                  <a:srgbClr val="FF0000"/>
                </a:solidFill>
                <a:latin typeface="Tahoma" panose="020B0604030504040204" pitchFamily="34" charset="0"/>
              </a:rPr>
              <a:t>“Predict Class = +1” zone</a:t>
            </a:r>
          </a:p>
        </p:txBody>
      </p:sp>
      <p:sp>
        <p:nvSpPr>
          <p:cNvPr id="12296" name="Text Box 9"/>
          <p:cNvSpPr txBox="1">
            <a:spLocks noChangeArrowheads="1"/>
          </p:cNvSpPr>
          <p:nvPr/>
        </p:nvSpPr>
        <p:spPr bwMode="auto">
          <a:xfrm rot="-1586986">
            <a:off x="4495801" y="2514601"/>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000">
                <a:solidFill>
                  <a:srgbClr val="33CC33"/>
                </a:solidFill>
                <a:latin typeface="Tahoma" panose="020B0604030504040204" pitchFamily="34" charset="0"/>
              </a:rPr>
              <a:t>“Predict Class = -1” zone</a:t>
            </a:r>
          </a:p>
        </p:txBody>
      </p:sp>
      <p:sp>
        <p:nvSpPr>
          <p:cNvPr id="12297" name="Text Box 10"/>
          <p:cNvSpPr txBox="1">
            <a:spLocks noChangeArrowheads="1"/>
          </p:cNvSpPr>
          <p:nvPr/>
        </p:nvSpPr>
        <p:spPr bwMode="auto">
          <a:xfrm rot="-1777892">
            <a:off x="2743200" y="2438400"/>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solidFill>
                  <a:schemeClr val="hlink"/>
                </a:solidFill>
                <a:latin typeface="Tahoma" panose="020B0604030504040204" pitchFamily="34" charset="0"/>
              </a:rPr>
              <a:t>wx+b=1</a:t>
            </a:r>
          </a:p>
        </p:txBody>
      </p:sp>
      <p:sp>
        <p:nvSpPr>
          <p:cNvPr id="12298" name="Text Box 11"/>
          <p:cNvSpPr txBox="1">
            <a:spLocks noChangeArrowheads="1"/>
          </p:cNvSpPr>
          <p:nvPr/>
        </p:nvSpPr>
        <p:spPr bwMode="auto">
          <a:xfrm rot="-1777892">
            <a:off x="3124200" y="2743200"/>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latin typeface="Tahoma" panose="020B0604030504040204" pitchFamily="34" charset="0"/>
              </a:rPr>
              <a:t>wx+b=0</a:t>
            </a:r>
          </a:p>
        </p:txBody>
      </p:sp>
      <p:sp>
        <p:nvSpPr>
          <p:cNvPr id="12299" name="Text Box 12"/>
          <p:cNvSpPr txBox="1">
            <a:spLocks noChangeArrowheads="1"/>
          </p:cNvSpPr>
          <p:nvPr/>
        </p:nvSpPr>
        <p:spPr bwMode="auto">
          <a:xfrm rot="-1777892">
            <a:off x="3200401" y="3048000"/>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solidFill>
                  <a:srgbClr val="747E26"/>
                </a:solidFill>
                <a:latin typeface="Tahoma" panose="020B0604030504040204" pitchFamily="34" charset="0"/>
              </a:rPr>
              <a:t>wx+b=-1</a:t>
            </a:r>
          </a:p>
        </p:txBody>
      </p:sp>
      <p:sp>
        <p:nvSpPr>
          <p:cNvPr id="251917" name="Line 13"/>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301" name="Oval 16"/>
          <p:cNvSpPr>
            <a:spLocks noChangeArrowheads="1"/>
          </p:cNvSpPr>
          <p:nvPr/>
        </p:nvSpPr>
        <p:spPr bwMode="auto">
          <a:xfrm>
            <a:off x="5547017" y="1988226"/>
            <a:ext cx="259766" cy="51935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2302" name="Text Box 17"/>
          <p:cNvSpPr txBox="1">
            <a:spLocks noChangeArrowheads="1"/>
          </p:cNvSpPr>
          <p:nvPr/>
        </p:nvSpPr>
        <p:spPr bwMode="auto">
          <a:xfrm>
            <a:off x="5791200" y="2057401"/>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12303" name="Oval 18"/>
          <p:cNvSpPr>
            <a:spLocks noChangeArrowheads="1"/>
          </p:cNvSpPr>
          <p:nvPr/>
        </p:nvSpPr>
        <p:spPr bwMode="auto">
          <a:xfrm>
            <a:off x="5621630" y="1238926"/>
            <a:ext cx="259766" cy="51935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2304" name="Text Box 19"/>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12305" name="Rectangle 30"/>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1933" name="Object 29"/>
          <p:cNvGraphicFramePr>
            <a:graphicFrameLocks noChangeAspect="1"/>
          </p:cNvGraphicFramePr>
          <p:nvPr/>
        </p:nvGraphicFramePr>
        <p:xfrm>
          <a:off x="5791200" y="4343401"/>
          <a:ext cx="3886200" cy="1228725"/>
        </p:xfrm>
        <a:graphic>
          <a:graphicData uri="http://schemas.openxmlformats.org/presentationml/2006/ole">
            <mc:AlternateContent xmlns:mc="http://schemas.openxmlformats.org/markup-compatibility/2006">
              <mc:Choice xmlns:v="urn:schemas-microsoft-com:vml" Requires="v">
                <p:oleObj spid="_x0000_s22956" name="Equation" r:id="rId3" imgW="1473200" imgH="469900" progId="Equation.3">
                  <p:embed/>
                </p:oleObj>
              </mc:Choice>
              <mc:Fallback>
                <p:oleObj name="Equation" r:id="rId3" imgW="1473200" imgH="469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343401"/>
                        <a:ext cx="38862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1935" name="Text Box 31"/>
          <p:cNvSpPr txBox="1">
            <a:spLocks noChangeArrowheads="1"/>
          </p:cNvSpPr>
          <p:nvPr/>
        </p:nvSpPr>
        <p:spPr bwMode="auto">
          <a:xfrm>
            <a:off x="7162800" y="1066800"/>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400" b="1" i="1">
                <a:latin typeface="Tahoma" panose="020B0604030504040204" pitchFamily="34" charset="0"/>
              </a:rPr>
              <a:t>M</a:t>
            </a:r>
            <a:r>
              <a:rPr lang="en-US" altLang="zh-CN" sz="2400">
                <a:latin typeface="Tahoma" panose="020B0604030504040204" pitchFamily="34" charset="0"/>
              </a:rPr>
              <a:t>=Margin Width</a:t>
            </a:r>
            <a:endParaRPr lang="en-US" altLang="zh-CN" sz="2400" i="1">
              <a:latin typeface="Tahoma" panose="020B0604030504040204" pitchFamily="34" charset="0"/>
            </a:endParaRPr>
          </a:p>
        </p:txBody>
      </p:sp>
    </p:spTree>
    <p:extLst>
      <p:ext uri="{BB962C8B-B14F-4D97-AF65-F5344CB8AC3E}">
        <p14:creationId xmlns:p14="http://schemas.microsoft.com/office/powerpoint/2010/main" val="1867311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9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9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7" grpId="0" animBg="1"/>
      <p:bldP spid="25193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1828800" y="228600"/>
            <a:ext cx="853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3800">
                <a:solidFill>
                  <a:schemeClr val="tx2"/>
                </a:solidFill>
                <a:latin typeface="Garamond" panose="02020404030301010803" pitchFamily="18" charset="0"/>
              </a:rPr>
              <a:t>Linear SVM Mathematically</a:t>
            </a:r>
          </a:p>
        </p:txBody>
      </p:sp>
      <p:sp>
        <p:nvSpPr>
          <p:cNvPr id="257029" name="Rectangle 5"/>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Goal: </a:t>
            </a:r>
            <a:r>
              <a:rPr lang="en-US" altLang="zh-CN" sz="2000" b="1"/>
              <a:t>1) Correctly classify all training data</a:t>
            </a:r>
          </a:p>
          <a:p>
            <a:pPr eaLnBrk="1" hangingPunct="1">
              <a:buFont typeface="Wingdings" panose="05000000000000000000" pitchFamily="2" charset="2"/>
              <a:buNone/>
            </a:pPr>
            <a:r>
              <a:rPr lang="en-US" altLang="zh-CN" sz="2400" i="1">
                <a:solidFill>
                  <a:schemeClr val="tx2"/>
                </a:solidFill>
              </a:rPr>
              <a:t>                                                  if y</a:t>
            </a:r>
            <a:r>
              <a:rPr lang="en-US" altLang="zh-CN" sz="2400" i="1" baseline="-25000">
                <a:solidFill>
                  <a:schemeClr val="tx2"/>
                </a:solidFill>
              </a:rPr>
              <a:t>i</a:t>
            </a:r>
            <a:r>
              <a:rPr lang="en-US" altLang="zh-CN" sz="2400" i="1">
                <a:solidFill>
                  <a:schemeClr val="tx2"/>
                </a:solidFill>
              </a:rPr>
              <a:t> = +1</a:t>
            </a:r>
          </a:p>
          <a:p>
            <a:pPr eaLnBrk="1" hangingPunct="1">
              <a:buFont typeface="Wingdings" panose="05000000000000000000" pitchFamily="2" charset="2"/>
              <a:buNone/>
            </a:pPr>
            <a:r>
              <a:rPr lang="en-US" altLang="zh-CN" sz="2400" i="1">
                <a:solidFill>
                  <a:schemeClr val="tx2"/>
                </a:solidFill>
              </a:rPr>
              <a:t>                                                  if y</a:t>
            </a:r>
            <a:r>
              <a:rPr lang="en-US" altLang="zh-CN" sz="2400" i="1" baseline="-30000">
                <a:solidFill>
                  <a:schemeClr val="tx2"/>
                </a:solidFill>
              </a:rPr>
              <a:t>i</a:t>
            </a:r>
            <a:r>
              <a:rPr lang="en-US" altLang="zh-CN" sz="2400" i="1">
                <a:solidFill>
                  <a:schemeClr val="tx2"/>
                </a:solidFill>
              </a:rPr>
              <a:t> = -1</a:t>
            </a:r>
            <a:endParaRPr lang="en-US" altLang="zh-CN" sz="2400">
              <a:solidFill>
                <a:schemeClr val="tx2"/>
              </a:solidFill>
            </a:endParaRPr>
          </a:p>
          <a:p>
            <a:pPr eaLnBrk="1" hangingPunct="1">
              <a:buFont typeface="Wingdings" panose="05000000000000000000" pitchFamily="2" charset="2"/>
              <a:buNone/>
            </a:pPr>
            <a:r>
              <a:rPr lang="en-US" altLang="zh-CN" sz="2400"/>
              <a:t>                                                  </a:t>
            </a:r>
            <a:r>
              <a:rPr lang="en-US" altLang="zh-CN" sz="2400">
                <a:solidFill>
                  <a:schemeClr val="tx2"/>
                </a:solidFill>
              </a:rPr>
              <a:t>for all i</a:t>
            </a:r>
            <a:r>
              <a:rPr lang="en-US" altLang="zh-CN" sz="2400"/>
              <a:t>             </a:t>
            </a:r>
          </a:p>
          <a:p>
            <a:pPr eaLnBrk="1" hangingPunct="1">
              <a:buFont typeface="Wingdings" panose="05000000000000000000" pitchFamily="2" charset="2"/>
              <a:buNone/>
            </a:pPr>
            <a:r>
              <a:rPr lang="en-US" altLang="zh-CN" sz="2400"/>
              <a:t>              </a:t>
            </a:r>
            <a:r>
              <a:rPr lang="en-US" altLang="zh-CN" sz="2000" b="1"/>
              <a:t>2) Maximize the Margin</a:t>
            </a:r>
            <a:r>
              <a:rPr lang="en-US" altLang="zh-CN" sz="2400"/>
              <a:t> </a:t>
            </a:r>
          </a:p>
          <a:p>
            <a:pPr eaLnBrk="1" hangingPunct="1">
              <a:buFont typeface="Wingdings" panose="05000000000000000000" pitchFamily="2" charset="2"/>
              <a:buNone/>
            </a:pPr>
            <a:r>
              <a:rPr lang="en-US" altLang="zh-CN" sz="2400"/>
              <a:t>                  </a:t>
            </a:r>
            <a:r>
              <a:rPr lang="en-US" altLang="zh-CN" sz="2000" b="1"/>
              <a:t>same as minimize</a:t>
            </a:r>
            <a:r>
              <a:rPr lang="en-US" altLang="zh-CN" sz="2400"/>
              <a:t> </a:t>
            </a:r>
          </a:p>
          <a:p>
            <a:pPr eaLnBrk="1" hangingPunct="1"/>
            <a:endParaRPr lang="en-US" altLang="zh-CN" sz="2400" b="1"/>
          </a:p>
          <a:p>
            <a:pPr eaLnBrk="1" hangingPunct="1"/>
            <a:r>
              <a:rPr lang="en-US" altLang="zh-CN" sz="2000" b="1">
                <a:latin typeface="Times New Roman" panose="02020603050405020304" pitchFamily="18" charset="0"/>
              </a:rPr>
              <a:t>We can formulate a Quadratic Optimization Problem and solve for w and b</a:t>
            </a:r>
          </a:p>
          <a:p>
            <a:pPr eaLnBrk="1" hangingPunct="1">
              <a:buFont typeface="Wingdings" panose="05000000000000000000" pitchFamily="2" charset="2"/>
              <a:buNone/>
            </a:pPr>
            <a:endParaRPr lang="en-US" altLang="zh-CN" sz="2000"/>
          </a:p>
          <a:p>
            <a:pPr eaLnBrk="1" hangingPunct="1"/>
            <a:r>
              <a:rPr lang="en-US" altLang="zh-CN" sz="2400"/>
              <a:t>Minimize </a:t>
            </a:r>
          </a:p>
          <a:p>
            <a:pPr eaLnBrk="1" hangingPunct="1">
              <a:buFont typeface="Wingdings" panose="05000000000000000000" pitchFamily="2" charset="2"/>
              <a:buNone/>
            </a:pPr>
            <a:r>
              <a:rPr lang="en-US" altLang="zh-CN" sz="2400"/>
              <a:t>    </a:t>
            </a:r>
          </a:p>
          <a:p>
            <a:pPr eaLnBrk="1" hangingPunct="1">
              <a:buFont typeface="Wingdings" panose="05000000000000000000" pitchFamily="2" charset="2"/>
              <a:buNone/>
            </a:pPr>
            <a:r>
              <a:rPr lang="en-US" altLang="zh-CN" sz="2400"/>
              <a:t>    subject to                          </a:t>
            </a:r>
          </a:p>
          <a:p>
            <a:pPr eaLnBrk="1" hangingPunct="1"/>
            <a:endParaRPr lang="en-US" altLang="zh-CN" sz="2400"/>
          </a:p>
        </p:txBody>
      </p:sp>
      <p:sp>
        <p:nvSpPr>
          <p:cNvPr id="13316" name="Rectangle 10"/>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33" name="Object 9"/>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spid="_x0000_s61778" name="Equation" r:id="rId3" imgW="533169" imgH="444307" progId="Equation.3">
                  <p:embed/>
                </p:oleObj>
              </mc:Choice>
              <mc:Fallback>
                <p:oleObj name="Equation" r:id="rId3" imgW="533169"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7035" name="Object 11"/>
          <p:cNvGraphicFramePr>
            <a:graphicFrameLocks noChangeAspect="1"/>
          </p:cNvGraphicFramePr>
          <p:nvPr/>
        </p:nvGraphicFramePr>
        <p:xfrm>
          <a:off x="3352800" y="4572000"/>
          <a:ext cx="1981200" cy="877888"/>
        </p:xfrm>
        <a:graphic>
          <a:graphicData uri="http://schemas.openxmlformats.org/presentationml/2006/ole">
            <mc:AlternateContent xmlns:mc="http://schemas.openxmlformats.org/markup-compatibility/2006">
              <mc:Choice xmlns:v="urn:schemas-microsoft-com:vml" Requires="v">
                <p:oleObj spid="_x0000_s61779" name="Equation" r:id="rId5" imgW="888614" imgH="393529" progId="Equation.3">
                  <p:embed/>
                </p:oleObj>
              </mc:Choice>
              <mc:Fallback>
                <p:oleObj name="Equation" r:id="rId5" imgW="888614"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572000"/>
                        <a:ext cx="1981200" cy="8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2"/>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spid="_x0000_s61780" name="Equation" r:id="rId7" imgW="672808" imgH="228501" progId="Equation.3">
                  <p:embed/>
                </p:oleObj>
              </mc:Choice>
              <mc:Fallback>
                <p:oleObj name="Equation" r:id="rId7" imgW="67280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 name="Object 13"/>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spid="_x0000_s61781" name="Equation" r:id="rId9" imgW="672808" imgH="228501" progId="Equation.3">
                  <p:embed/>
                </p:oleObj>
              </mc:Choice>
              <mc:Fallback>
                <p:oleObj name="Equation" r:id="rId9" imgW="67280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1" name="Rectangle 15"/>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38" name="Object 14"/>
          <p:cNvGraphicFramePr>
            <a:graphicFrameLocks noChangeAspect="1"/>
          </p:cNvGraphicFramePr>
          <p:nvPr/>
        </p:nvGraphicFramePr>
        <p:xfrm>
          <a:off x="3505200" y="5562600"/>
          <a:ext cx="2362200" cy="598488"/>
        </p:xfrm>
        <a:graphic>
          <a:graphicData uri="http://schemas.openxmlformats.org/presentationml/2006/ole">
            <mc:AlternateContent xmlns:mc="http://schemas.openxmlformats.org/markup-compatibility/2006">
              <mc:Choice xmlns:v="urn:schemas-microsoft-com:vml" Requires="v">
                <p:oleObj spid="_x0000_s61782" name="Equation" r:id="rId11" imgW="901309" imgH="228501" progId="Equation.3">
                  <p:embed/>
                </p:oleObj>
              </mc:Choice>
              <mc:Fallback>
                <p:oleObj name="Equation" r:id="rId11" imgW="901309"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5562600"/>
                        <a:ext cx="2362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3" name="AutoShape 16"/>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3324" name="AutoShape 17"/>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13325" name="Object 19"/>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spid="_x0000_s61783" name="Equation" r:id="rId13" imgW="901309" imgH="228501" progId="Equation.3">
                  <p:embed/>
                </p:oleObj>
              </mc:Choice>
              <mc:Fallback>
                <p:oleObj name="Equation" r:id="rId13" imgW="901309"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6" name="Rectangle 21"/>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44" name="Object 20"/>
          <p:cNvGraphicFramePr>
            <a:graphicFrameLocks noChangeAspect="1"/>
          </p:cNvGraphicFramePr>
          <p:nvPr/>
        </p:nvGraphicFramePr>
        <p:xfrm>
          <a:off x="6781800" y="5638800"/>
          <a:ext cx="457200" cy="414338"/>
        </p:xfrm>
        <a:graphic>
          <a:graphicData uri="http://schemas.openxmlformats.org/presentationml/2006/ole">
            <mc:AlternateContent xmlns:mc="http://schemas.openxmlformats.org/markup-compatibility/2006">
              <mc:Choice xmlns:v="urn:schemas-microsoft-com:vml" Requires="v">
                <p:oleObj spid="_x0000_s61784" name="Equation" r:id="rId15" imgW="202936" imgH="177569" progId="Equation.3">
                  <p:embed/>
                </p:oleObj>
              </mc:Choice>
              <mc:Fallback>
                <p:oleObj name="Equation" r:id="rId15" imgW="202936" imgH="17756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5638800"/>
                        <a:ext cx="457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48" name="Line 24"/>
          <p:cNvSpPr>
            <a:spLocks noChangeShapeType="1"/>
          </p:cNvSpPr>
          <p:nvPr/>
        </p:nvSpPr>
        <p:spPr bwMode="auto">
          <a:xfrm flipH="1">
            <a:off x="1828800" y="4648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0" name="Line 26"/>
          <p:cNvSpPr>
            <a:spLocks noChangeShapeType="1"/>
          </p:cNvSpPr>
          <p:nvPr/>
        </p:nvSpPr>
        <p:spPr bwMode="auto">
          <a:xfrm>
            <a:off x="1828800" y="60960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1" name="Line 27"/>
          <p:cNvSpPr>
            <a:spLocks noChangeShapeType="1"/>
          </p:cNvSpPr>
          <p:nvPr/>
        </p:nvSpPr>
        <p:spPr bwMode="auto">
          <a:xfrm>
            <a:off x="8001000" y="4648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2" name="Line 28"/>
          <p:cNvSpPr>
            <a:spLocks noChangeShapeType="1"/>
          </p:cNvSpPr>
          <p:nvPr/>
        </p:nvSpPr>
        <p:spPr bwMode="auto">
          <a:xfrm>
            <a:off x="1828800" y="46482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257053" name="Object 29"/>
          <p:cNvGraphicFramePr>
            <a:graphicFrameLocks noChangeAspect="1"/>
          </p:cNvGraphicFramePr>
          <p:nvPr/>
        </p:nvGraphicFramePr>
        <p:xfrm>
          <a:off x="5791200" y="3124200"/>
          <a:ext cx="838200" cy="787400"/>
        </p:xfrm>
        <a:graphic>
          <a:graphicData uri="http://schemas.openxmlformats.org/presentationml/2006/ole">
            <mc:AlternateContent xmlns:mc="http://schemas.openxmlformats.org/markup-compatibility/2006">
              <mc:Choice xmlns:v="urn:schemas-microsoft-com:vml" Requires="v">
                <p:oleObj spid="_x0000_s61785" name="Equation" r:id="rId17" imgW="418918" imgH="393529" progId="Equation.3">
                  <p:embed/>
                </p:oleObj>
              </mc:Choice>
              <mc:Fallback>
                <p:oleObj name="Equation" r:id="rId17" imgW="418918"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1200" y="3124200"/>
                        <a:ext cx="838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77657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702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702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70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705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5702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02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702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702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70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70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70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70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70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70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7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48" grpId="0" animBg="1"/>
      <p:bldP spid="257050" grpId="0" animBg="1"/>
      <p:bldP spid="257051" grpId="0" animBg="1"/>
      <p:bldP spid="25705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19812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Solving the Optimization Problem</a:t>
            </a:r>
          </a:p>
        </p:txBody>
      </p:sp>
      <p:sp>
        <p:nvSpPr>
          <p:cNvPr id="14339" name="Rectangle 5"/>
          <p:cNvSpPr>
            <a:spLocks noChangeArrowheads="1"/>
          </p:cNvSpPr>
          <p:nvPr/>
        </p:nvSpPr>
        <p:spPr bwMode="auto">
          <a:xfrm>
            <a:off x="1981200" y="14097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endParaRPr lang="en-US" altLang="zh-CN"/>
          </a:p>
          <a:p>
            <a:pPr eaLnBrk="1" hangingPunct="1"/>
            <a:r>
              <a:rPr lang="en-US" altLang="zh-CN" sz="2000" b="1"/>
              <a:t>Need to optimize a </a:t>
            </a:r>
            <a:r>
              <a:rPr lang="en-US" altLang="zh-CN" sz="2000" b="1" i="1"/>
              <a:t>quadratic </a:t>
            </a:r>
            <a:r>
              <a:rPr lang="en-US" altLang="zh-CN" sz="2000" b="1"/>
              <a:t>function subject to </a:t>
            </a:r>
            <a:r>
              <a:rPr lang="en-US" altLang="zh-CN" sz="2000" b="1" i="1"/>
              <a:t>linear </a:t>
            </a:r>
            <a:r>
              <a:rPr lang="en-US" altLang="zh-CN" sz="2000" b="1"/>
              <a:t>constraints.</a:t>
            </a:r>
          </a:p>
          <a:p>
            <a:pPr eaLnBrk="1" hangingPunct="1"/>
            <a:r>
              <a:rPr lang="en-US" altLang="zh-CN" sz="2000" b="1"/>
              <a:t>Quadratic optimization problems are a well-known class of mathematical programming problems, and many (rather intricate) algorithms exist for solving them.</a:t>
            </a:r>
            <a:r>
              <a:rPr lang="en-US" altLang="zh-CN" sz="2400"/>
              <a:t> </a:t>
            </a:r>
          </a:p>
          <a:p>
            <a:pPr eaLnBrk="1" hangingPunct="1"/>
            <a:r>
              <a:rPr lang="en-US" altLang="zh-CN" sz="2000" b="1"/>
              <a:t>The solution involves constructing a </a:t>
            </a:r>
            <a:r>
              <a:rPr lang="en-US" altLang="zh-CN" sz="2000" b="1" i="1"/>
              <a:t>dual problem </a:t>
            </a:r>
            <a:r>
              <a:rPr lang="en-US" altLang="zh-CN" sz="2000" b="1"/>
              <a:t>where a </a:t>
            </a:r>
            <a:r>
              <a:rPr lang="en-US" altLang="zh-CN" sz="2000" b="1" i="1"/>
              <a:t>Lagrange multiplier</a:t>
            </a:r>
            <a:r>
              <a:rPr lang="en-US" altLang="zh-CN" sz="2000" b="1"/>
              <a:t> </a:t>
            </a:r>
            <a:r>
              <a:rPr lang="el-GR" altLang="en-US" sz="2000" b="1" i="1">
                <a:cs typeface="Times New Roman" panose="02020603050405020304" pitchFamily="18" charset="0"/>
              </a:rPr>
              <a:t>α</a:t>
            </a:r>
            <a:r>
              <a:rPr lang="en-US" altLang="zh-CN" sz="2000" b="1" i="1" baseline="-25000">
                <a:cs typeface="Times New Roman" panose="02020603050405020304" pitchFamily="18" charset="0"/>
              </a:rPr>
              <a:t>i </a:t>
            </a:r>
            <a:r>
              <a:rPr lang="en-US" altLang="zh-CN" sz="2000" b="1">
                <a:cs typeface="Times New Roman" panose="02020603050405020304" pitchFamily="18" charset="0"/>
              </a:rPr>
              <a:t>is associated with every constraint in the primary problem</a:t>
            </a:r>
            <a:r>
              <a:rPr lang="en-US" altLang="zh-CN" sz="2000" b="1"/>
              <a:t>:</a:t>
            </a:r>
          </a:p>
          <a:p>
            <a:pPr eaLnBrk="1" hangingPunct="1"/>
            <a:endParaRPr lang="en-US" altLang="zh-CN" sz="2000" b="1"/>
          </a:p>
        </p:txBody>
      </p:sp>
      <p:sp>
        <p:nvSpPr>
          <p:cNvPr id="14340" name="Text Box 6"/>
          <p:cNvSpPr txBox="1">
            <a:spLocks noChangeArrowheads="1"/>
          </p:cNvSpPr>
          <p:nvPr/>
        </p:nvSpPr>
        <p:spPr bwMode="auto">
          <a:xfrm>
            <a:off x="2209800" y="914400"/>
            <a:ext cx="73152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b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is minimized; </a:t>
            </a:r>
          </a:p>
          <a:p>
            <a:pPr algn="l" eaLnBrk="1" hangingPunct="1"/>
            <a:r>
              <a:rPr lang="en-US" altLang="zh-CN" sz="2000">
                <a:latin typeface="Times New Roman" panose="02020603050405020304" pitchFamily="18" charset="0"/>
              </a:rPr>
              <a:t>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r>
              <a:rPr lang="en-US" altLang="zh-CN" sz="2000">
                <a:latin typeface="Times New Roman" panose="02020603050405020304" pitchFamily="18" charset="0"/>
              </a:rPr>
              <a:t>:  </a:t>
            </a:r>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a:t>
            </a:r>
          </a:p>
        </p:txBody>
      </p:sp>
      <p:sp>
        <p:nvSpPr>
          <p:cNvPr id="14341" name="Text Box 7"/>
          <p:cNvSpPr txBox="1">
            <a:spLocks noChangeArrowheads="1"/>
          </p:cNvSpPr>
          <p:nvPr/>
        </p:nvSpPr>
        <p:spPr bwMode="auto">
          <a:xfrm>
            <a:off x="2438400" y="4800601"/>
            <a:ext cx="7239000" cy="145732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1</a:t>
            </a:r>
            <a:r>
              <a:rPr lang="en-US" altLang="zh-CN" sz="2000" i="1">
                <a:latin typeface="Times New Roman" panose="02020603050405020304" pitchFamily="18" charset="0"/>
                <a:cs typeface="Times New Roman" panose="02020603050405020304" pitchFamily="18" charset="0"/>
              </a:rPr>
              <a:t>…</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N</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rPr>
              <a:t>such that</a:t>
            </a:r>
          </a:p>
          <a:p>
            <a:pPr algn="l" eaLnBrk="1" hangingPunct="1"/>
            <a:r>
              <a:rPr lang="en-US" altLang="zh-CN" sz="2000" b="1">
                <a:latin typeface="Times New Roman" panose="02020603050405020304" pitchFamily="18" charset="0"/>
                <a:cs typeface="Times New Roman" panose="02020603050405020304" pitchFamily="18" charset="0"/>
              </a:rPr>
              <a:t>Q</a:t>
            </a:r>
            <a:r>
              <a:rPr lang="en-US" altLang="zh-CN" sz="2000">
                <a:latin typeface="Times New Roman" panose="02020603050405020304" pitchFamily="18" charset="0"/>
                <a:cs typeface="Times New Roman" panose="02020603050405020304" pitchFamily="18" charset="0"/>
              </a:rPr>
              <a:t>(</a:t>
            </a:r>
            <a:r>
              <a:rPr lang="el-GR" altLang="en-US" sz="2400" b="1">
                <a:latin typeface="Times New Roman" panose="02020603050405020304" pitchFamily="18" charset="0"/>
              </a:rPr>
              <a:t>α</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½</a:t>
            </a:r>
            <a:r>
              <a:rPr lang="el-GR" altLang="en-US" sz="2400">
                <a:latin typeface="Times New Roman" panose="02020603050405020304" pitchFamily="18" charset="0"/>
              </a:rPr>
              <a:t>ΣΣ</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j</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n-US" altLang="zh-CN" sz="2000">
                <a:latin typeface="Times New Roman" panose="02020603050405020304" pitchFamily="18" charset="0"/>
              </a:rPr>
              <a:t>is maximized and </a:t>
            </a:r>
          </a:p>
          <a:p>
            <a:pPr algn="l" eaLnBrk="1" hangingPunct="1"/>
            <a:r>
              <a:rPr lang="en-US" altLang="zh-CN" sz="2000">
                <a:latin typeface="Times New Roman" panose="02020603050405020304" pitchFamily="18" charset="0"/>
              </a:rPr>
              <a:t>(1)</a:t>
            </a:r>
            <a:r>
              <a:rPr lang="en-US" altLang="zh-CN" sz="2400">
                <a:latin typeface="Times New Roman" panose="02020603050405020304" pitchFamily="18" charset="0"/>
              </a:rPr>
              <a:t>  </a:t>
            </a:r>
            <a:r>
              <a:rPr lang="el-GR" altLang="en-US" sz="2400">
                <a:latin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0</a:t>
            </a:r>
            <a:endParaRPr lang="en-US" altLang="zh-CN" sz="2000">
              <a:latin typeface="Times New Roman" panose="02020603050405020304" pitchFamily="18" charset="0"/>
            </a:endParaRPr>
          </a:p>
          <a:p>
            <a:pPr algn="l" eaLnBrk="1" hangingPunct="1"/>
            <a:r>
              <a:rPr lang="en-US" altLang="zh-CN" sz="2000">
                <a:latin typeface="Times New Roman" panose="02020603050405020304" pitchFamily="18" charset="0"/>
              </a:rPr>
              <a:t>(2)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0 for all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endParaRPr lang="en-US" altLang="zh-CN" sz="2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6372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1828800" y="2286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The Optimization Problem Solution</a:t>
            </a:r>
          </a:p>
        </p:txBody>
      </p:sp>
      <p:sp>
        <p:nvSpPr>
          <p:cNvPr id="15363"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The solution has the form:</a:t>
            </a:r>
            <a:r>
              <a:rPr lang="en-US" altLang="zh-CN"/>
              <a:t> </a:t>
            </a:r>
          </a:p>
          <a:p>
            <a:pPr eaLnBrk="1" hangingPunct="1"/>
            <a:endParaRPr lang="en-US" altLang="zh-CN"/>
          </a:p>
          <a:p>
            <a:pPr eaLnBrk="1" hangingPunct="1"/>
            <a:r>
              <a:rPr lang="en-US" altLang="zh-CN" sz="2400"/>
              <a:t>Each non-zero </a:t>
            </a:r>
            <a:r>
              <a:rPr lang="el-GR" altLang="en-US" sz="2400" i="1">
                <a:cs typeface="Times New Roman" panose="02020603050405020304" pitchFamily="18" charset="0"/>
              </a:rPr>
              <a:t>α</a:t>
            </a:r>
            <a:r>
              <a:rPr lang="en-US" altLang="zh-CN" sz="2400" i="1" baseline="-25000">
                <a:cs typeface="Times New Roman" panose="02020603050405020304" pitchFamily="18" charset="0"/>
              </a:rPr>
              <a:t>i</a:t>
            </a:r>
            <a:r>
              <a:rPr lang="en-US" altLang="zh-CN" sz="2400">
                <a:cs typeface="Times New Roman" panose="02020603050405020304" pitchFamily="18" charset="0"/>
              </a:rPr>
              <a:t> indicates that corresponding </a:t>
            </a:r>
            <a:r>
              <a:rPr lang="en-US" altLang="zh-CN" sz="2400" b="1"/>
              <a:t>x</a:t>
            </a:r>
            <a:r>
              <a:rPr lang="en-US" altLang="zh-CN" sz="2400" b="1" baseline="-25000"/>
              <a:t>i</a:t>
            </a:r>
            <a:r>
              <a:rPr lang="en-US" altLang="zh-CN" sz="2400"/>
              <a:t> is a support vector.</a:t>
            </a:r>
          </a:p>
          <a:p>
            <a:pPr eaLnBrk="1" hangingPunct="1"/>
            <a:r>
              <a:rPr lang="en-US" altLang="zh-CN" sz="2400"/>
              <a:t>Then the classifying function will have the form:</a:t>
            </a:r>
          </a:p>
          <a:p>
            <a:pPr eaLnBrk="1" hangingPunct="1"/>
            <a:endParaRPr lang="en-US" altLang="zh-CN" sz="2400"/>
          </a:p>
          <a:p>
            <a:pPr eaLnBrk="1" hangingPunct="1"/>
            <a:r>
              <a:rPr lang="en-US" altLang="zh-CN" sz="2400"/>
              <a:t>Notice that it relies on an </a:t>
            </a:r>
            <a:r>
              <a:rPr lang="en-US" altLang="zh-CN" sz="2400" i="1"/>
              <a:t>inner product</a:t>
            </a:r>
            <a:r>
              <a:rPr lang="en-US" altLang="zh-CN" sz="2400"/>
              <a:t> between the test point </a:t>
            </a:r>
            <a:r>
              <a:rPr lang="en-US" altLang="zh-CN" sz="2400" b="1"/>
              <a:t>x</a:t>
            </a:r>
            <a:r>
              <a:rPr lang="en-US" altLang="zh-CN" sz="2400" b="1" i="1"/>
              <a:t> </a:t>
            </a:r>
            <a:r>
              <a:rPr lang="en-US" altLang="zh-CN" sz="2400"/>
              <a:t>and the support vectors </a:t>
            </a:r>
            <a:r>
              <a:rPr lang="en-US" altLang="zh-CN" sz="2400" b="1"/>
              <a:t>x</a:t>
            </a:r>
            <a:r>
              <a:rPr lang="en-US" altLang="zh-CN" sz="2400" b="1" baseline="-25000"/>
              <a:t>i</a:t>
            </a:r>
            <a:r>
              <a:rPr lang="en-US" altLang="zh-CN" sz="2400"/>
              <a:t> </a:t>
            </a:r>
            <a:r>
              <a:rPr lang="en-US" altLang="zh-CN" sz="2400">
                <a:latin typeface="Times New Roman" panose="02020603050405020304" pitchFamily="18" charset="0"/>
              </a:rPr>
              <a:t>–</a:t>
            </a:r>
            <a:r>
              <a:rPr lang="en-US" altLang="zh-CN" sz="2400"/>
              <a:t> we will return to this later.</a:t>
            </a:r>
          </a:p>
          <a:p>
            <a:pPr eaLnBrk="1" hangingPunct="1"/>
            <a:r>
              <a:rPr lang="en-US" altLang="zh-CN" sz="2400"/>
              <a:t>Also keep in mind that solving the optimization problem involved computing the inner products </a:t>
            </a:r>
            <a:r>
              <a:rPr lang="en-US" altLang="zh-CN" sz="2400" b="1"/>
              <a:t>x</a:t>
            </a:r>
            <a:r>
              <a:rPr lang="en-US" altLang="zh-CN" sz="2400" b="1" baseline="-25000"/>
              <a:t>i</a:t>
            </a:r>
            <a:r>
              <a:rPr lang="en-US" altLang="zh-CN" sz="2400" b="1" baseline="30000"/>
              <a:t>T</a:t>
            </a:r>
            <a:r>
              <a:rPr lang="en-US" altLang="zh-CN" sz="2400" b="1"/>
              <a:t>x</a:t>
            </a:r>
            <a:r>
              <a:rPr lang="en-US" altLang="zh-CN" sz="2400" b="1" baseline="-25000"/>
              <a:t>j </a:t>
            </a:r>
            <a:r>
              <a:rPr lang="en-US" altLang="zh-CN" sz="2400"/>
              <a:t>between all pairs of training points.</a:t>
            </a:r>
          </a:p>
        </p:txBody>
      </p:sp>
      <p:sp>
        <p:nvSpPr>
          <p:cNvPr id="15364" name="Text Box 6"/>
          <p:cNvSpPr txBox="1">
            <a:spLocks noChangeArrowheads="1"/>
          </p:cNvSpPr>
          <p:nvPr/>
        </p:nvSpPr>
        <p:spPr bwMode="auto">
          <a:xfrm>
            <a:off x="2514600" y="1600201"/>
            <a:ext cx="657225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             </a:t>
            </a:r>
            <a:r>
              <a:rPr lang="en-US" altLang="zh-CN" sz="2000" i="1">
                <a:latin typeface="Times New Roman" panose="02020603050405020304" pitchFamily="18" charset="0"/>
              </a:rPr>
              <a:t>b</a:t>
            </a:r>
            <a:r>
              <a:rPr lang="en-US" altLang="zh-CN" sz="2000">
                <a:latin typeface="Times New Roman" panose="02020603050405020304" pitchFamily="18" charset="0"/>
              </a:rPr>
              <a:t>= </a:t>
            </a:r>
            <a:r>
              <a:rPr lang="en-US" altLang="zh-CN" sz="2000" i="1">
                <a:latin typeface="Times New Roman" panose="02020603050405020304" pitchFamily="18" charset="0"/>
              </a:rPr>
              <a:t>y</a:t>
            </a:r>
            <a:r>
              <a:rPr lang="en-US" altLang="zh-CN" sz="2000" i="1" baseline="-25000">
                <a:latin typeface="Times New Roman" panose="02020603050405020304" pitchFamily="18" charset="0"/>
              </a:rPr>
              <a:t>k</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k</a:t>
            </a:r>
            <a:r>
              <a:rPr lang="en-US" altLang="zh-CN" sz="2000" b="1">
                <a:latin typeface="Times New Roman" panose="02020603050405020304" pitchFamily="18" charset="0"/>
              </a:rPr>
              <a:t> </a:t>
            </a:r>
            <a:r>
              <a:rPr lang="en-US" altLang="zh-CN" sz="2000">
                <a:latin typeface="Times New Roman" panose="02020603050405020304" pitchFamily="18" charset="0"/>
              </a:rPr>
              <a:t>for any </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k</a:t>
            </a:r>
            <a:r>
              <a:rPr lang="en-US" altLang="zh-CN" sz="2000" b="1">
                <a:latin typeface="Times New Roman" panose="02020603050405020304" pitchFamily="18" charset="0"/>
              </a:rPr>
              <a:t> </a:t>
            </a:r>
            <a:r>
              <a:rPr lang="en-US" altLang="zh-CN" sz="2000">
                <a:latin typeface="Times New Roman" panose="02020603050405020304" pitchFamily="18" charset="0"/>
              </a:rPr>
              <a:t>such that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k</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a:latin typeface="Times New Roman" panose="02020603050405020304" pitchFamily="18" charset="0"/>
                <a:cs typeface="Times New Roman" panose="02020603050405020304" pitchFamily="18" charset="0"/>
                <a:sym typeface="Symbol" panose="05050102010706020507" pitchFamily="18" charset="2"/>
              </a:rPr>
              <a:t>0</a:t>
            </a:r>
            <a:endParaRPr lang="en-US" altLang="zh-CN" sz="2000">
              <a:latin typeface="Times New Roman" panose="02020603050405020304" pitchFamily="18" charset="0"/>
            </a:endParaRPr>
          </a:p>
        </p:txBody>
      </p:sp>
      <p:sp>
        <p:nvSpPr>
          <p:cNvPr id="15365" name="Text Box 7"/>
          <p:cNvSpPr txBox="1">
            <a:spLocks noChangeArrowheads="1"/>
          </p:cNvSpPr>
          <p:nvPr/>
        </p:nvSpPr>
        <p:spPr bwMode="auto">
          <a:xfrm>
            <a:off x="3505200" y="3352801"/>
            <a:ext cx="43434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i="1">
                <a:latin typeface="Times New Roman" panose="02020603050405020304" pitchFamily="18" charset="0"/>
              </a:rPr>
              <a:t>f</a:t>
            </a:r>
            <a:r>
              <a:rPr lang="en-US" altLang="zh-CN" sz="2000">
                <a:latin typeface="Times New Roman" panose="02020603050405020304" pitchFamily="18" charset="0"/>
              </a:rPr>
              <a:t>(</a:t>
            </a:r>
            <a:r>
              <a:rPr lang="en-US" altLang="zh-CN" sz="2000" b="1">
                <a:latin typeface="Times New Roman" panose="02020603050405020304" pitchFamily="18" charset="0"/>
              </a:rPr>
              <a:t>x</a:t>
            </a:r>
            <a:r>
              <a:rPr lang="en-US" altLang="zh-CN" sz="2000">
                <a:latin typeface="Times New Roman" panose="02020603050405020304" pitchFamily="18" charset="0"/>
              </a:rPr>
              <a:t>) =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 + </a:t>
            </a:r>
            <a:r>
              <a:rPr lang="en-US" altLang="zh-CN" sz="2000" i="1">
                <a:latin typeface="Times New Roman" panose="02020603050405020304" pitchFamily="18" charset="0"/>
              </a:rPr>
              <a:t>b</a:t>
            </a:r>
          </a:p>
        </p:txBody>
      </p:sp>
    </p:spTree>
    <p:extLst>
      <p:ext uri="{BB962C8B-B14F-4D97-AF65-F5344CB8AC3E}">
        <p14:creationId xmlns:p14="http://schemas.microsoft.com/office/powerpoint/2010/main" val="164667678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Dataset with noise  </a:t>
            </a:r>
          </a:p>
        </p:txBody>
      </p:sp>
      <p:sp>
        <p:nvSpPr>
          <p:cNvPr id="16387" name="Rectangle 5"/>
          <p:cNvSpPr>
            <a:spLocks noChangeArrowheads="1"/>
          </p:cNvSpPr>
          <p:nvPr/>
        </p:nvSpPr>
        <p:spPr bwMode="auto">
          <a:xfrm>
            <a:off x="5791200" y="1600200"/>
            <a:ext cx="4495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Hard Margin: </a:t>
            </a:r>
            <a:r>
              <a:rPr lang="en-US" altLang="zh-CN" sz="2000" b="1">
                <a:latin typeface="Times New Roman" panose="02020603050405020304" pitchFamily="18" charset="0"/>
              </a:rPr>
              <a:t>So far we require all data points be classified correctly </a:t>
            </a:r>
          </a:p>
          <a:p>
            <a:pPr eaLnBrk="1" hangingPunct="1">
              <a:buFont typeface="Wingdings" panose="05000000000000000000" pitchFamily="2" charset="2"/>
              <a:buNone/>
            </a:pPr>
            <a:r>
              <a:rPr lang="en-US" altLang="zh-CN" sz="2400" b="1">
                <a:latin typeface="Times New Roman" panose="02020603050405020304" pitchFamily="18" charset="0"/>
              </a:rPr>
              <a:t>    </a:t>
            </a:r>
            <a:r>
              <a:rPr lang="en-US" altLang="zh-CN" sz="2000" b="1">
                <a:latin typeface="Times New Roman" panose="02020603050405020304" pitchFamily="18" charset="0"/>
              </a:rPr>
              <a:t>- No training error</a:t>
            </a:r>
          </a:p>
          <a:p>
            <a:pPr eaLnBrk="1" hangingPunct="1"/>
            <a:r>
              <a:rPr lang="en-US" altLang="zh-CN" sz="2400" b="1">
                <a:latin typeface="Times New Roman" panose="02020603050405020304" pitchFamily="18" charset="0"/>
              </a:rPr>
              <a:t>What if the training set is noisy?</a:t>
            </a:r>
          </a:p>
          <a:p>
            <a:pPr eaLnBrk="1" hangingPunct="1">
              <a:buFont typeface="Wingdings" panose="05000000000000000000" pitchFamily="2" charset="2"/>
              <a:buNone/>
            </a:pPr>
            <a:r>
              <a:rPr lang="en-US" altLang="zh-CN" sz="2400" b="1">
                <a:latin typeface="Times New Roman" panose="02020603050405020304" pitchFamily="18" charset="0"/>
              </a:rPr>
              <a:t>   - Solution 1: </a:t>
            </a:r>
            <a:r>
              <a:rPr lang="en-US" altLang="zh-CN" sz="2000" b="1">
                <a:latin typeface="Times New Roman" panose="02020603050405020304" pitchFamily="18" charset="0"/>
              </a:rPr>
              <a:t>use very powerful kernels</a:t>
            </a:r>
            <a:endParaRPr lang="en-US" altLang="zh-CN" sz="2400" b="1">
              <a:latin typeface="Times New Roman" panose="02020603050405020304" pitchFamily="18" charset="0"/>
            </a:endParaRPr>
          </a:p>
        </p:txBody>
      </p:sp>
      <p:grpSp>
        <p:nvGrpSpPr>
          <p:cNvPr id="16388" name="Group 44"/>
          <p:cNvGrpSpPr>
            <a:grpSpLocks/>
          </p:cNvGrpSpPr>
          <p:nvPr/>
        </p:nvGrpSpPr>
        <p:grpSpPr bwMode="auto">
          <a:xfrm>
            <a:off x="1676400" y="1676401"/>
            <a:ext cx="1905000" cy="866775"/>
            <a:chOff x="528" y="1200"/>
            <a:chExt cx="1200" cy="546"/>
          </a:xfrm>
        </p:grpSpPr>
        <p:sp>
          <p:nvSpPr>
            <p:cNvPr id="16431" name="Text Box 45"/>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6432" name="Oval 46"/>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33" name="Oval 47"/>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grpSp>
        <p:nvGrpSpPr>
          <p:cNvPr id="16389" name="Group 48"/>
          <p:cNvGrpSpPr>
            <a:grpSpLocks/>
          </p:cNvGrpSpPr>
          <p:nvPr/>
        </p:nvGrpSpPr>
        <p:grpSpPr bwMode="auto">
          <a:xfrm>
            <a:off x="1752600" y="2743200"/>
            <a:ext cx="3657600" cy="3581400"/>
            <a:chOff x="1536" y="1344"/>
            <a:chExt cx="2304" cy="2256"/>
          </a:xfrm>
        </p:grpSpPr>
        <p:sp>
          <p:nvSpPr>
            <p:cNvPr id="16392" name="Line 49"/>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6393" name="Line 50"/>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6394" name="Oval 51"/>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5" name="Oval 52"/>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6" name="Oval 53"/>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7" name="Oval 54"/>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8" name="Oval 55"/>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9" name="Oval 56"/>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0" name="Oval 57"/>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1" name="Oval 58"/>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2" name="Oval 59"/>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3" name="Oval 60"/>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4" name="Oval 61"/>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5" name="Oval 62"/>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6" name="Oval 63"/>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7" name="Oval 64"/>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8" name="Oval 65"/>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9" name="Oval 66"/>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0" name="Oval 67"/>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1" name="Oval 68"/>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2" name="Oval 69"/>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3" name="Oval 70"/>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4" name="Oval 71"/>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5" name="Oval 72"/>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6" name="Oval 73"/>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7" name="Oval 74"/>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8" name="Oval 75"/>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9" name="Oval 76"/>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0" name="Oval 77"/>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1" name="Oval 78"/>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2" name="Oval 79"/>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3" name="Oval 80"/>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4" name="Oval 81"/>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5" name="Oval 82"/>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6" name="Oval 83"/>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7" name="Oval 84"/>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8" name="Oval 85"/>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9" name="Oval 86"/>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30" name="Oval 87"/>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sp>
        <p:nvSpPr>
          <p:cNvPr id="308312" name="Rectangle 88"/>
          <p:cNvSpPr>
            <a:spLocks noChangeArrowheads="1"/>
          </p:cNvSpPr>
          <p:nvPr/>
        </p:nvSpPr>
        <p:spPr bwMode="auto">
          <a:xfrm>
            <a:off x="7086600" y="4800600"/>
            <a:ext cx="2438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3200" b="1"/>
              <a:t>OVERFITTING!</a:t>
            </a:r>
          </a:p>
        </p:txBody>
      </p:sp>
      <p:sp>
        <p:nvSpPr>
          <p:cNvPr id="308313" name="Freeform 89"/>
          <p:cNvSpPr>
            <a:spLocks/>
          </p:cNvSpPr>
          <p:nvPr/>
        </p:nvSpPr>
        <p:spPr bwMode="auto">
          <a:xfrm>
            <a:off x="2654300" y="2306639"/>
            <a:ext cx="2954338" cy="3971925"/>
          </a:xfrm>
          <a:custGeom>
            <a:avLst/>
            <a:gdLst>
              <a:gd name="T0" fmla="*/ 1244600 w 1861"/>
              <a:gd name="T1" fmla="*/ 230188 h 2502"/>
              <a:gd name="T2" fmla="*/ 1258888 w 1861"/>
              <a:gd name="T3" fmla="*/ 835025 h 2502"/>
              <a:gd name="T4" fmla="*/ 1273175 w 1861"/>
              <a:gd name="T5" fmla="*/ 908050 h 2502"/>
              <a:gd name="T6" fmla="*/ 1244600 w 1861"/>
              <a:gd name="T7" fmla="*/ 1203325 h 2502"/>
              <a:gd name="T8" fmla="*/ 492125 w 1861"/>
              <a:gd name="T9" fmla="*/ 1527175 h 2502"/>
              <a:gd name="T10" fmla="*/ 123825 w 1861"/>
              <a:gd name="T11" fmla="*/ 1468438 h 2502"/>
              <a:gd name="T12" fmla="*/ 49213 w 1861"/>
              <a:gd name="T13" fmla="*/ 1704975 h 2502"/>
              <a:gd name="T14" fmla="*/ 182563 w 1861"/>
              <a:gd name="T15" fmla="*/ 1763713 h 2502"/>
              <a:gd name="T16" fmla="*/ 461963 w 1861"/>
              <a:gd name="T17" fmla="*/ 1778000 h 2502"/>
              <a:gd name="T18" fmla="*/ 831850 w 1861"/>
              <a:gd name="T19" fmla="*/ 1866900 h 2502"/>
              <a:gd name="T20" fmla="*/ 949325 w 1861"/>
              <a:gd name="T21" fmla="*/ 2089150 h 2502"/>
              <a:gd name="T22" fmla="*/ 919163 w 1861"/>
              <a:gd name="T23" fmla="*/ 2206625 h 2502"/>
              <a:gd name="T24" fmla="*/ 874713 w 1861"/>
              <a:gd name="T25" fmla="*/ 2235200 h 2502"/>
              <a:gd name="T26" fmla="*/ 831850 w 1861"/>
              <a:gd name="T27" fmla="*/ 2279650 h 2502"/>
              <a:gd name="T28" fmla="*/ 654050 w 1861"/>
              <a:gd name="T29" fmla="*/ 2354263 h 2502"/>
              <a:gd name="T30" fmla="*/ 581025 w 1861"/>
              <a:gd name="T31" fmla="*/ 2413000 h 2502"/>
              <a:gd name="T32" fmla="*/ 492125 w 1861"/>
              <a:gd name="T33" fmla="*/ 2501900 h 2502"/>
              <a:gd name="T34" fmla="*/ 344488 w 1861"/>
              <a:gd name="T35" fmla="*/ 2678113 h 2502"/>
              <a:gd name="T36" fmla="*/ 271463 w 1861"/>
              <a:gd name="T37" fmla="*/ 2884488 h 2502"/>
              <a:gd name="T38" fmla="*/ 344488 w 1861"/>
              <a:gd name="T39" fmla="*/ 3460750 h 2502"/>
              <a:gd name="T40" fmla="*/ 477838 w 1861"/>
              <a:gd name="T41" fmla="*/ 3695700 h 2502"/>
              <a:gd name="T42" fmla="*/ 522288 w 1861"/>
              <a:gd name="T43" fmla="*/ 3725863 h 2502"/>
              <a:gd name="T44" fmla="*/ 609600 w 1861"/>
              <a:gd name="T45" fmla="*/ 3754438 h 2502"/>
              <a:gd name="T46" fmla="*/ 1804988 w 1861"/>
              <a:gd name="T47" fmla="*/ 3784600 h 2502"/>
              <a:gd name="T48" fmla="*/ 2084388 w 1861"/>
              <a:gd name="T49" fmla="*/ 3651250 h 2502"/>
              <a:gd name="T50" fmla="*/ 2217738 w 1861"/>
              <a:gd name="T51" fmla="*/ 3563938 h 2502"/>
              <a:gd name="T52" fmla="*/ 2351088 w 1861"/>
              <a:gd name="T53" fmla="*/ 3489325 h 2502"/>
              <a:gd name="T54" fmla="*/ 2586038 w 1861"/>
              <a:gd name="T55" fmla="*/ 3224213 h 2502"/>
              <a:gd name="T56" fmla="*/ 2644775 w 1861"/>
              <a:gd name="T57" fmla="*/ 3090863 h 2502"/>
              <a:gd name="T58" fmla="*/ 2674938 w 1861"/>
              <a:gd name="T59" fmla="*/ 2987675 h 2502"/>
              <a:gd name="T60" fmla="*/ 2513013 w 1861"/>
              <a:gd name="T61" fmla="*/ 2354263 h 2502"/>
              <a:gd name="T62" fmla="*/ 2365375 w 1861"/>
              <a:gd name="T63" fmla="*/ 2295525 h 2502"/>
              <a:gd name="T64" fmla="*/ 2114550 w 1861"/>
              <a:gd name="T65" fmla="*/ 2235200 h 2502"/>
              <a:gd name="T66" fmla="*/ 1774825 w 1861"/>
              <a:gd name="T67" fmla="*/ 2220913 h 2502"/>
              <a:gd name="T68" fmla="*/ 1643063 w 1861"/>
              <a:gd name="T69" fmla="*/ 2309813 h 2502"/>
              <a:gd name="T70" fmla="*/ 1495425 w 1861"/>
              <a:gd name="T71" fmla="*/ 2457450 h 2502"/>
              <a:gd name="T72" fmla="*/ 1228725 w 1861"/>
              <a:gd name="T73" fmla="*/ 2441575 h 2502"/>
              <a:gd name="T74" fmla="*/ 1214438 w 1861"/>
              <a:gd name="T75" fmla="*/ 2398713 h 2502"/>
              <a:gd name="T76" fmla="*/ 1258888 w 1861"/>
              <a:gd name="T77" fmla="*/ 2235200 h 2502"/>
              <a:gd name="T78" fmla="*/ 1554163 w 1861"/>
              <a:gd name="T79" fmla="*/ 2206625 h 2502"/>
              <a:gd name="T80" fmla="*/ 1966913 w 1861"/>
              <a:gd name="T81" fmla="*/ 2103438 h 2502"/>
              <a:gd name="T82" fmla="*/ 2351088 w 1861"/>
              <a:gd name="T83" fmla="*/ 2000250 h 2502"/>
              <a:gd name="T84" fmla="*/ 2482850 w 1861"/>
              <a:gd name="T85" fmla="*/ 1925638 h 2502"/>
              <a:gd name="T86" fmla="*/ 2571750 w 1861"/>
              <a:gd name="T87" fmla="*/ 1866900 h 2502"/>
              <a:gd name="T88" fmla="*/ 2630488 w 1861"/>
              <a:gd name="T89" fmla="*/ 1838325 h 2502"/>
              <a:gd name="T90" fmla="*/ 2851150 w 1861"/>
              <a:gd name="T91" fmla="*/ 1631950 h 2502"/>
              <a:gd name="T92" fmla="*/ 2778125 w 1861"/>
              <a:gd name="T93" fmla="*/ 1130300 h 2502"/>
              <a:gd name="T94" fmla="*/ 2660650 w 1861"/>
              <a:gd name="T95" fmla="*/ 982663 h 2502"/>
              <a:gd name="T96" fmla="*/ 2571750 w 1861"/>
              <a:gd name="T97" fmla="*/ 908050 h 2502"/>
              <a:gd name="T98" fmla="*/ 2513013 w 1861"/>
              <a:gd name="T99" fmla="*/ 835025 h 2502"/>
              <a:gd name="T100" fmla="*/ 2379663 w 1861"/>
              <a:gd name="T101" fmla="*/ 657225 h 2502"/>
              <a:gd name="T102" fmla="*/ 2262188 w 1861"/>
              <a:gd name="T103" fmla="*/ 450850 h 2502"/>
              <a:gd name="T104" fmla="*/ 2055813 w 1861"/>
              <a:gd name="T105" fmla="*/ 260350 h 2502"/>
              <a:gd name="T106" fmla="*/ 1863725 w 1861"/>
              <a:gd name="T107" fmla="*/ 141288 h 2502"/>
              <a:gd name="T108" fmla="*/ 1804988 w 1861"/>
              <a:gd name="T109" fmla="*/ 96838 h 2502"/>
              <a:gd name="T110" fmla="*/ 1716088 w 1861"/>
              <a:gd name="T111" fmla="*/ 68263 h 2502"/>
              <a:gd name="T112" fmla="*/ 1450975 w 1861"/>
              <a:gd name="T113" fmla="*/ 52388 h 2502"/>
              <a:gd name="T114" fmla="*/ 1362075 w 1861"/>
              <a:gd name="T115" fmla="*/ 82550 h 2502"/>
              <a:gd name="T116" fmla="*/ 1317625 w 1861"/>
              <a:gd name="T117" fmla="*/ 96838 h 2502"/>
              <a:gd name="T118" fmla="*/ 1244600 w 1861"/>
              <a:gd name="T119" fmla="*/ 171450 h 2502"/>
              <a:gd name="T120" fmla="*/ 1244600 w 1861"/>
              <a:gd name="T121" fmla="*/ 230188 h 25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61" h="2502">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1622983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3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12" grpId="0"/>
      <p:bldP spid="30831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2286000" y="1143001"/>
            <a:ext cx="7391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400" b="1" i="1"/>
              <a:t>Slack variables</a:t>
            </a:r>
            <a:r>
              <a:rPr lang="en-US" altLang="zh-CN" sz="2400" b="1"/>
              <a:t> </a:t>
            </a:r>
            <a:r>
              <a:rPr lang="el-GR" altLang="en-US" sz="2400" b="1" i="1"/>
              <a:t>ξ</a:t>
            </a:r>
            <a:r>
              <a:rPr lang="en-US" altLang="zh-CN" sz="2400" b="1" i="1"/>
              <a:t>i</a:t>
            </a:r>
            <a:r>
              <a:rPr lang="en-US" altLang="zh-CN" sz="2400" b="1"/>
              <a:t> can be added to allow misclassification of difficult or noisy examples.</a:t>
            </a:r>
          </a:p>
        </p:txBody>
      </p:sp>
      <p:grpSp>
        <p:nvGrpSpPr>
          <p:cNvPr id="17411" name="Group 34"/>
          <p:cNvGrpSpPr>
            <a:grpSpLocks/>
          </p:cNvGrpSpPr>
          <p:nvPr/>
        </p:nvGrpSpPr>
        <p:grpSpPr bwMode="auto">
          <a:xfrm>
            <a:off x="2133600" y="2705101"/>
            <a:ext cx="4159250" cy="2711451"/>
            <a:chOff x="107" y="492"/>
            <a:chExt cx="2620" cy="1708"/>
          </a:xfrm>
        </p:grpSpPr>
        <p:sp>
          <p:nvSpPr>
            <p:cNvPr id="17415" name="Line 5"/>
            <p:cNvSpPr>
              <a:spLocks noChangeShapeType="1"/>
            </p:cNvSpPr>
            <p:nvPr/>
          </p:nvSpPr>
          <p:spPr bwMode="auto">
            <a:xfrm rot="-1599335">
              <a:off x="543" y="1055"/>
              <a:ext cx="1872"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6" name="Line 6"/>
            <p:cNvSpPr>
              <a:spLocks noChangeShapeType="1"/>
            </p:cNvSpPr>
            <p:nvPr/>
          </p:nvSpPr>
          <p:spPr bwMode="auto">
            <a:xfrm rot="-1599335">
              <a:off x="635" y="123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7" name="Line 7"/>
            <p:cNvSpPr>
              <a:spLocks noChangeShapeType="1"/>
            </p:cNvSpPr>
            <p:nvPr/>
          </p:nvSpPr>
          <p:spPr bwMode="auto">
            <a:xfrm rot="-1599335">
              <a:off x="726" y="1420"/>
              <a:ext cx="1872"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8" name="Text Box 8"/>
            <p:cNvSpPr txBox="1">
              <a:spLocks noChangeArrowheads="1"/>
            </p:cNvSpPr>
            <p:nvPr/>
          </p:nvSpPr>
          <p:spPr bwMode="auto">
            <a:xfrm rot="-1777892">
              <a:off x="107" y="151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solidFill>
                    <a:schemeClr val="hlink"/>
                  </a:solidFill>
                  <a:latin typeface="Tahoma" panose="020B0604030504040204" pitchFamily="34" charset="0"/>
                </a:rPr>
                <a:t>wx+b=1</a:t>
              </a:r>
            </a:p>
          </p:txBody>
        </p:sp>
        <p:sp>
          <p:nvSpPr>
            <p:cNvPr id="17419" name="Text Box 9"/>
            <p:cNvSpPr txBox="1">
              <a:spLocks noChangeArrowheads="1"/>
            </p:cNvSpPr>
            <p:nvPr/>
          </p:nvSpPr>
          <p:spPr bwMode="auto">
            <a:xfrm rot="-1777892">
              <a:off x="204" y="168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latin typeface="Tahoma" panose="020B0604030504040204" pitchFamily="34" charset="0"/>
                </a:rPr>
                <a:t>wx+b=0</a:t>
              </a:r>
            </a:p>
          </p:txBody>
        </p:sp>
        <p:sp>
          <p:nvSpPr>
            <p:cNvPr id="17420" name="Text Box 10"/>
            <p:cNvSpPr txBox="1">
              <a:spLocks noChangeArrowheads="1"/>
            </p:cNvSpPr>
            <p:nvPr/>
          </p:nvSpPr>
          <p:spPr bwMode="auto">
            <a:xfrm rot="-1777892">
              <a:off x="299" y="1838"/>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solidFill>
                    <a:schemeClr val="folHlink"/>
                  </a:solidFill>
                  <a:latin typeface="Tahoma" panose="020B0604030504040204" pitchFamily="34" charset="0"/>
                </a:rPr>
                <a:t>wx+b=-1</a:t>
              </a:r>
            </a:p>
          </p:txBody>
        </p:sp>
        <p:sp>
          <p:nvSpPr>
            <p:cNvPr id="17421" name="Oval 11"/>
            <p:cNvSpPr>
              <a:spLocks noChangeArrowheads="1"/>
            </p:cNvSpPr>
            <p:nvPr/>
          </p:nvSpPr>
          <p:spPr bwMode="auto">
            <a:xfrm>
              <a:off x="2433" y="132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2" name="Oval 12"/>
            <p:cNvSpPr>
              <a:spLocks noChangeArrowheads="1"/>
            </p:cNvSpPr>
            <p:nvPr/>
          </p:nvSpPr>
          <p:spPr bwMode="auto">
            <a:xfrm>
              <a:off x="934" y="5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3" name="Oval 13"/>
            <p:cNvSpPr>
              <a:spLocks noChangeArrowheads="1"/>
            </p:cNvSpPr>
            <p:nvPr/>
          </p:nvSpPr>
          <p:spPr bwMode="auto">
            <a:xfrm>
              <a:off x="387" y="492"/>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4" name="Oval 14"/>
            <p:cNvSpPr>
              <a:spLocks noChangeArrowheads="1"/>
            </p:cNvSpPr>
            <p:nvPr/>
          </p:nvSpPr>
          <p:spPr bwMode="auto">
            <a:xfrm>
              <a:off x="854" y="1156"/>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5" name="Oval 15"/>
            <p:cNvSpPr>
              <a:spLocks noChangeArrowheads="1"/>
            </p:cNvSpPr>
            <p:nvPr/>
          </p:nvSpPr>
          <p:spPr bwMode="auto">
            <a:xfrm>
              <a:off x="543" y="684"/>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6" name="Oval 16"/>
            <p:cNvSpPr>
              <a:spLocks noChangeArrowheads="1"/>
            </p:cNvSpPr>
            <p:nvPr/>
          </p:nvSpPr>
          <p:spPr bwMode="auto">
            <a:xfrm>
              <a:off x="306" y="1179"/>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7" name="Oval 17"/>
            <p:cNvSpPr>
              <a:spLocks noChangeArrowheads="1"/>
            </p:cNvSpPr>
            <p:nvPr/>
          </p:nvSpPr>
          <p:spPr bwMode="auto">
            <a:xfrm>
              <a:off x="1916" y="625"/>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8" name="Oval 18"/>
            <p:cNvSpPr>
              <a:spLocks noChangeArrowheads="1"/>
            </p:cNvSpPr>
            <p:nvPr/>
          </p:nvSpPr>
          <p:spPr bwMode="auto">
            <a:xfrm>
              <a:off x="1698" y="119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9" name="Oval 19"/>
            <p:cNvSpPr>
              <a:spLocks noChangeArrowheads="1"/>
            </p:cNvSpPr>
            <p:nvPr/>
          </p:nvSpPr>
          <p:spPr bwMode="auto">
            <a:xfrm>
              <a:off x="2142" y="1350"/>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0" name="Oval 20"/>
            <p:cNvSpPr>
              <a:spLocks noChangeArrowheads="1"/>
            </p:cNvSpPr>
            <p:nvPr/>
          </p:nvSpPr>
          <p:spPr bwMode="auto">
            <a:xfrm>
              <a:off x="884" y="178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1" name="Oval 21"/>
            <p:cNvSpPr>
              <a:spLocks noChangeArrowheads="1"/>
            </p:cNvSpPr>
            <p:nvPr/>
          </p:nvSpPr>
          <p:spPr bwMode="auto">
            <a:xfrm>
              <a:off x="1471" y="1761"/>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2" name="Oval 22"/>
            <p:cNvSpPr>
              <a:spLocks noChangeArrowheads="1"/>
            </p:cNvSpPr>
            <p:nvPr/>
          </p:nvSpPr>
          <p:spPr bwMode="auto">
            <a:xfrm>
              <a:off x="2563" y="117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3" name="Oval 23"/>
            <p:cNvSpPr>
              <a:spLocks noChangeArrowheads="1"/>
            </p:cNvSpPr>
            <p:nvPr/>
          </p:nvSpPr>
          <p:spPr bwMode="auto">
            <a:xfrm>
              <a:off x="662" y="53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4" name="Oval 24"/>
            <p:cNvSpPr>
              <a:spLocks noChangeArrowheads="1"/>
            </p:cNvSpPr>
            <p:nvPr/>
          </p:nvSpPr>
          <p:spPr bwMode="auto">
            <a:xfrm>
              <a:off x="1776" y="18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5" name="Line 25"/>
            <p:cNvSpPr>
              <a:spLocks noChangeShapeType="1"/>
            </p:cNvSpPr>
            <p:nvPr/>
          </p:nvSpPr>
          <p:spPr bwMode="auto">
            <a:xfrm flipH="1" flipV="1">
              <a:off x="1387" y="1094"/>
              <a:ext cx="467" cy="944"/>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6" name="Text Box 26"/>
            <p:cNvSpPr txBox="1">
              <a:spLocks noChangeArrowheads="1"/>
            </p:cNvSpPr>
            <p:nvPr/>
          </p:nvSpPr>
          <p:spPr bwMode="auto">
            <a:xfrm>
              <a:off x="1780" y="1528"/>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hlink"/>
                  </a:solidFill>
                  <a:latin typeface="Symbol" panose="05050102010706020507" pitchFamily="18" charset="2"/>
                </a:rPr>
                <a:t>e</a:t>
              </a:r>
              <a:r>
                <a:rPr lang="en-US" altLang="zh-CN" sz="2400" i="1" baseline="-25000">
                  <a:solidFill>
                    <a:schemeClr val="hlink"/>
                  </a:solidFill>
                  <a:latin typeface="Tahoma" panose="020B0604030504040204" pitchFamily="34" charset="0"/>
                </a:rPr>
                <a:t>7</a:t>
              </a:r>
              <a:r>
                <a:rPr lang="en-US" altLang="zh-CN" sz="2400" i="1">
                  <a:solidFill>
                    <a:schemeClr val="hlink"/>
                  </a:solidFill>
                  <a:latin typeface="Tahoma" panose="020B0604030504040204" pitchFamily="34" charset="0"/>
                </a:rPr>
                <a:t> </a:t>
              </a:r>
            </a:p>
          </p:txBody>
        </p:sp>
        <p:sp>
          <p:nvSpPr>
            <p:cNvPr id="17437" name="Line 27"/>
            <p:cNvSpPr>
              <a:spLocks noChangeShapeType="1"/>
            </p:cNvSpPr>
            <p:nvPr/>
          </p:nvSpPr>
          <p:spPr bwMode="auto">
            <a:xfrm flipH="1" flipV="1">
              <a:off x="1463" y="1041"/>
              <a:ext cx="473" cy="945"/>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8" name="Line 28"/>
            <p:cNvSpPr>
              <a:spLocks noChangeShapeType="1"/>
            </p:cNvSpPr>
            <p:nvPr/>
          </p:nvSpPr>
          <p:spPr bwMode="auto">
            <a:xfrm flipH="1" flipV="1">
              <a:off x="1565" y="605"/>
              <a:ext cx="333" cy="694"/>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9" name="Text Box 29"/>
            <p:cNvSpPr txBox="1">
              <a:spLocks noChangeArrowheads="1"/>
            </p:cNvSpPr>
            <p:nvPr/>
          </p:nvSpPr>
          <p:spPr bwMode="auto">
            <a:xfrm>
              <a:off x="1652" y="516"/>
              <a:ext cx="4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anose="05050102010706020507" pitchFamily="18" charset="2"/>
                </a:rPr>
                <a:t>e</a:t>
              </a:r>
              <a:r>
                <a:rPr lang="en-US" altLang="zh-CN" sz="2400" i="1" baseline="-25000">
                  <a:solidFill>
                    <a:schemeClr val="folHlink"/>
                  </a:solidFill>
                  <a:latin typeface="Tahoma" panose="020B0604030504040204" pitchFamily="34" charset="0"/>
                </a:rPr>
                <a:t>11</a:t>
              </a:r>
              <a:r>
                <a:rPr lang="en-US" altLang="zh-CN" sz="2400" i="1">
                  <a:solidFill>
                    <a:schemeClr val="folHlink"/>
                  </a:solidFill>
                  <a:latin typeface="Tahoma" panose="020B0604030504040204" pitchFamily="34" charset="0"/>
                </a:rPr>
                <a:t> </a:t>
              </a:r>
            </a:p>
          </p:txBody>
        </p:sp>
        <p:sp>
          <p:nvSpPr>
            <p:cNvPr id="17440" name="Line 30"/>
            <p:cNvSpPr>
              <a:spLocks noChangeShapeType="1"/>
            </p:cNvSpPr>
            <p:nvPr/>
          </p:nvSpPr>
          <p:spPr bwMode="auto">
            <a:xfrm flipH="1" flipV="1">
              <a:off x="1640" y="561"/>
              <a:ext cx="341" cy="724"/>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41" name="Line 31"/>
            <p:cNvSpPr>
              <a:spLocks noChangeShapeType="1"/>
            </p:cNvSpPr>
            <p:nvPr/>
          </p:nvSpPr>
          <p:spPr bwMode="auto">
            <a:xfrm flipH="1" flipV="1">
              <a:off x="760" y="716"/>
              <a:ext cx="444" cy="92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42" name="Text Box 32"/>
            <p:cNvSpPr txBox="1">
              <a:spLocks noChangeArrowheads="1"/>
            </p:cNvSpPr>
            <p:nvPr/>
          </p:nvSpPr>
          <p:spPr bwMode="auto">
            <a:xfrm>
              <a:off x="960" y="782"/>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anose="05050102010706020507" pitchFamily="18" charset="2"/>
                </a:rPr>
                <a:t>e</a:t>
              </a:r>
              <a:r>
                <a:rPr lang="en-US" altLang="zh-CN" sz="2400" i="1" baseline="-25000">
                  <a:solidFill>
                    <a:schemeClr val="folHlink"/>
                  </a:solidFill>
                  <a:latin typeface="Tahoma" panose="020B0604030504040204" pitchFamily="34" charset="0"/>
                </a:rPr>
                <a:t>2</a:t>
              </a:r>
              <a:r>
                <a:rPr lang="en-US" altLang="zh-CN" sz="2400" i="1">
                  <a:solidFill>
                    <a:schemeClr val="folHlink"/>
                  </a:solidFill>
                  <a:latin typeface="Tahoma" panose="020B0604030504040204" pitchFamily="34" charset="0"/>
                </a:rPr>
                <a:t> </a:t>
              </a:r>
            </a:p>
          </p:txBody>
        </p:sp>
        <p:sp>
          <p:nvSpPr>
            <p:cNvPr id="17443" name="Line 33"/>
            <p:cNvSpPr>
              <a:spLocks noChangeShapeType="1"/>
            </p:cNvSpPr>
            <p:nvPr/>
          </p:nvSpPr>
          <p:spPr bwMode="auto">
            <a:xfrm flipH="1" flipV="1">
              <a:off x="842" y="664"/>
              <a:ext cx="437" cy="945"/>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7412" name="Rectangle 35"/>
          <p:cNvSpPr>
            <a:spLocks noGrp="1" noChangeArrowheads="1"/>
          </p:cNvSpPr>
          <p:nvPr>
            <p:ph type="title"/>
          </p:nvPr>
        </p:nvSpPr>
        <p:spPr/>
        <p:txBody>
          <a:bodyPr/>
          <a:lstStyle/>
          <a:p>
            <a:pPr eaLnBrk="1" hangingPunct="1"/>
            <a:r>
              <a:rPr lang="en-US" altLang="zh-CN" smtClean="0"/>
              <a:t>Soft Margin Classification</a:t>
            </a:r>
          </a:p>
        </p:txBody>
      </p:sp>
      <p:sp>
        <p:nvSpPr>
          <p:cNvPr id="17413" name="Rectangle 37"/>
          <p:cNvSpPr>
            <a:spLocks noChangeArrowheads="1"/>
          </p:cNvSpPr>
          <p:nvPr/>
        </p:nvSpPr>
        <p:spPr bwMode="auto">
          <a:xfrm>
            <a:off x="6248401" y="2286001"/>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buFont typeface="Wingdings" panose="05000000000000000000" pitchFamily="2" charset="2"/>
              <a:buNone/>
            </a:pPr>
            <a:r>
              <a:rPr lang="en-US" altLang="zh-CN" sz="2600"/>
              <a:t>What should our quadratic optimization criterion be?</a:t>
            </a:r>
          </a:p>
          <a:p>
            <a:pPr eaLnBrk="1" hangingPunct="1">
              <a:buFont typeface="Wingdings" panose="05000000000000000000" pitchFamily="2" charset="2"/>
              <a:buNone/>
            </a:pPr>
            <a:r>
              <a:rPr lang="en-US" altLang="zh-CN" sz="2600">
                <a:solidFill>
                  <a:srgbClr val="990099"/>
                </a:solidFill>
              </a:rPr>
              <a:t>Minimize</a:t>
            </a:r>
            <a:endParaRPr lang="en-US" altLang="zh-CN" sz="2600" b="1" i="1">
              <a:solidFill>
                <a:srgbClr val="990099"/>
              </a:solidFill>
            </a:endParaRPr>
          </a:p>
        </p:txBody>
      </p:sp>
      <p:graphicFrame>
        <p:nvGraphicFramePr>
          <p:cNvPr id="17414" name="Object 38"/>
          <p:cNvGraphicFramePr>
            <a:graphicFrameLocks noGrp="1" noChangeAspect="1"/>
          </p:cNvGraphicFramePr>
          <p:nvPr>
            <p:ph idx="1"/>
          </p:nvPr>
        </p:nvGraphicFramePr>
        <p:xfrm>
          <a:off x="7086600" y="3733800"/>
          <a:ext cx="3124200" cy="1379538"/>
        </p:xfrm>
        <a:graphic>
          <a:graphicData uri="http://schemas.openxmlformats.org/presentationml/2006/ole">
            <mc:AlternateContent xmlns:mc="http://schemas.openxmlformats.org/markup-compatibility/2006">
              <mc:Choice xmlns:v="urn:schemas-microsoft-com:vml" Requires="v">
                <p:oleObj spid="_x0000_s25004" name="Equation" r:id="rId3" imgW="977900" imgH="431800" progId="Equation.3">
                  <p:embed/>
                </p:oleObj>
              </mc:Choice>
              <mc:Fallback>
                <p:oleObj name="Equation" r:id="rId3" imgW="9779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733800"/>
                        <a:ext cx="3124200"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706042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1905000" y="228600"/>
            <a:ext cx="861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Hard Margin v.s. Soft Margin</a:t>
            </a:r>
          </a:p>
        </p:txBody>
      </p:sp>
      <p:sp>
        <p:nvSpPr>
          <p:cNvPr id="18435"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t>The old formulation:</a:t>
            </a:r>
          </a:p>
          <a:p>
            <a:pPr eaLnBrk="1" hangingPunct="1"/>
            <a:endParaRPr lang="en-US" altLang="zh-CN" sz="2400" b="1"/>
          </a:p>
          <a:p>
            <a:pPr eaLnBrk="1" hangingPunct="1"/>
            <a:endParaRPr lang="en-US" altLang="zh-CN"/>
          </a:p>
          <a:p>
            <a:pPr eaLnBrk="1" hangingPunct="1"/>
            <a:endParaRPr lang="en-US" altLang="zh-CN" sz="2400" b="1"/>
          </a:p>
          <a:p>
            <a:pPr eaLnBrk="1" hangingPunct="1"/>
            <a:r>
              <a:rPr lang="en-US" altLang="zh-CN" sz="2400" b="1"/>
              <a:t>The new formulation incorporating slack variables:</a:t>
            </a:r>
          </a:p>
          <a:p>
            <a:pPr eaLnBrk="1" hangingPunct="1"/>
            <a:endParaRPr lang="en-US" altLang="zh-CN" sz="2400" b="1"/>
          </a:p>
          <a:p>
            <a:pPr eaLnBrk="1" hangingPunct="1"/>
            <a:endParaRPr lang="en-US" altLang="zh-CN"/>
          </a:p>
          <a:p>
            <a:pPr eaLnBrk="1" hangingPunct="1"/>
            <a:endParaRPr lang="en-US" altLang="zh-CN" sz="2800"/>
          </a:p>
          <a:p>
            <a:pPr eaLnBrk="1" hangingPunct="1"/>
            <a:r>
              <a:rPr lang="en-US" altLang="zh-CN" sz="2400" b="1"/>
              <a:t>Parameter </a:t>
            </a:r>
            <a:r>
              <a:rPr lang="en-US" altLang="zh-CN" sz="2400" b="1" i="1"/>
              <a:t>C</a:t>
            </a:r>
            <a:r>
              <a:rPr lang="en-US" altLang="zh-CN" sz="2400" b="1"/>
              <a:t> can be viewed as a way to control overfitting.</a:t>
            </a:r>
          </a:p>
        </p:txBody>
      </p:sp>
      <p:sp>
        <p:nvSpPr>
          <p:cNvPr id="18436" name="Text Box 6"/>
          <p:cNvSpPr txBox="1">
            <a:spLocks noChangeArrowheads="1"/>
          </p:cNvSpPr>
          <p:nvPr/>
        </p:nvSpPr>
        <p:spPr bwMode="auto">
          <a:xfrm>
            <a:off x="2514600" y="1600200"/>
            <a:ext cx="64389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eaLnBrk="1" hangingPunct="1"/>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b)</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a:t>
            </a:r>
          </a:p>
        </p:txBody>
      </p:sp>
      <p:sp>
        <p:nvSpPr>
          <p:cNvPr id="18437" name="Text Box 7"/>
          <p:cNvSpPr txBox="1">
            <a:spLocks noChangeArrowheads="1"/>
          </p:cNvSpPr>
          <p:nvPr/>
        </p:nvSpPr>
        <p:spPr bwMode="auto">
          <a:xfrm>
            <a:off x="2590800" y="3657600"/>
            <a:ext cx="68580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 </a:t>
            </a:r>
            <a:r>
              <a:rPr lang="en-US" altLang="zh-CN" sz="2000" i="1">
                <a:latin typeface="Times New Roman" panose="02020603050405020304" pitchFamily="18" charset="0"/>
              </a:rPr>
              <a:t>C</a:t>
            </a:r>
            <a:r>
              <a:rPr lang="el-GR" altLang="en-US" sz="2400">
                <a:latin typeface="Times New Roman" panose="02020603050405020304" pitchFamily="18" charset="0"/>
              </a:rPr>
              <a:t>Σ</a:t>
            </a:r>
            <a:r>
              <a:rPr lang="el-GR" altLang="en-US" sz="2000" i="1">
                <a:latin typeface="Times New Roman" panose="02020603050405020304" pitchFamily="18" charset="0"/>
              </a:rPr>
              <a:t>ξ</a:t>
            </a:r>
            <a:r>
              <a:rPr lang="en-US" altLang="zh-CN" sz="2000" i="1" baseline="-25000">
                <a:latin typeface="Times New Roman" panose="02020603050405020304" pitchFamily="18" charset="0"/>
              </a:rPr>
              <a:t>i</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eaLnBrk="1" hangingPunct="1"/>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i="1">
                <a:latin typeface="Times New Roman" panose="02020603050405020304" pitchFamily="18" charset="0"/>
              </a:rPr>
              <a:t> </a:t>
            </a:r>
            <a:r>
              <a:rPr lang="en-US" altLang="zh-CN" sz="2000">
                <a:latin typeface="Times New Roman" panose="02020603050405020304" pitchFamily="18" charset="0"/>
              </a:rPr>
              <a:t>(</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and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0 for all </a:t>
            </a:r>
            <a:r>
              <a:rPr lang="en-US" altLang="zh-CN" sz="2000" i="1">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269698711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19812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Linear SVMs:  Overview</a:t>
            </a:r>
          </a:p>
        </p:txBody>
      </p:sp>
      <p:sp>
        <p:nvSpPr>
          <p:cNvPr id="19459" name="Rectangle 5"/>
          <p:cNvSpPr>
            <a:spLocks noChangeArrowheads="1"/>
          </p:cNvSpPr>
          <p:nvPr/>
        </p:nvSpPr>
        <p:spPr bwMode="auto">
          <a:xfrm>
            <a:off x="1981200" y="838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000" b="1"/>
              <a:t>The classifier is a </a:t>
            </a:r>
            <a:r>
              <a:rPr lang="en-US" altLang="zh-CN" sz="2000" b="1" i="1"/>
              <a:t>separating hyperplane.</a:t>
            </a:r>
            <a:endParaRPr lang="en-US" altLang="zh-CN" sz="2000" b="1"/>
          </a:p>
          <a:p>
            <a:pPr eaLnBrk="1" hangingPunct="1"/>
            <a:r>
              <a:rPr lang="en-US" altLang="zh-CN" sz="2000" b="1"/>
              <a:t>Most </a:t>
            </a:r>
            <a:r>
              <a:rPr lang="en-US" altLang="zh-CN" sz="2000" b="1">
                <a:latin typeface="Times New Roman" panose="02020603050405020304" pitchFamily="18" charset="0"/>
              </a:rPr>
              <a:t>“</a:t>
            </a:r>
            <a:r>
              <a:rPr lang="en-US" altLang="zh-CN" sz="2000" b="1"/>
              <a:t>important</a:t>
            </a:r>
            <a:r>
              <a:rPr lang="en-US" altLang="zh-CN" sz="2000" b="1">
                <a:latin typeface="Times New Roman" panose="02020603050405020304" pitchFamily="18" charset="0"/>
              </a:rPr>
              <a:t>”</a:t>
            </a:r>
            <a:r>
              <a:rPr lang="en-US" altLang="zh-CN" sz="2000" b="1"/>
              <a:t> training points are support vectors; they define the hyperplane.</a:t>
            </a:r>
          </a:p>
          <a:p>
            <a:pPr eaLnBrk="1" hangingPunct="1"/>
            <a:r>
              <a:rPr lang="en-US" altLang="zh-CN" sz="2000" b="1"/>
              <a:t>Quadratic optimization algorithms can identify which training points x</a:t>
            </a:r>
            <a:r>
              <a:rPr lang="en-US" altLang="zh-CN" sz="2000" b="1" baseline="-25000"/>
              <a:t>i </a:t>
            </a:r>
            <a:r>
              <a:rPr lang="en-US" altLang="zh-CN" sz="2000" b="1"/>
              <a:t>are support vectors with non-zero Lagrangian multipliers </a:t>
            </a:r>
            <a:r>
              <a:rPr lang="el-GR" altLang="en-US" sz="2000" b="1" i="1">
                <a:cs typeface="Times New Roman" panose="02020603050405020304" pitchFamily="18" charset="0"/>
              </a:rPr>
              <a:t>α</a:t>
            </a:r>
            <a:r>
              <a:rPr lang="en-US" altLang="zh-CN" sz="2000" b="1" i="1" baseline="-25000">
                <a:cs typeface="Times New Roman" panose="02020603050405020304" pitchFamily="18" charset="0"/>
              </a:rPr>
              <a:t>i</a:t>
            </a:r>
            <a:r>
              <a:rPr lang="en-US" altLang="zh-CN" sz="2000" b="1" i="1">
                <a:cs typeface="Times New Roman" panose="02020603050405020304" pitchFamily="18" charset="0"/>
              </a:rPr>
              <a:t>. </a:t>
            </a:r>
            <a:endParaRPr lang="en-US" altLang="zh-CN" sz="2000" b="1">
              <a:cs typeface="Times New Roman" panose="02020603050405020304" pitchFamily="18" charset="0"/>
            </a:endParaRPr>
          </a:p>
          <a:p>
            <a:pPr eaLnBrk="1" hangingPunct="1"/>
            <a:r>
              <a:rPr lang="en-US" altLang="zh-CN" sz="2000" b="1">
                <a:cs typeface="Times New Roman" panose="02020603050405020304" pitchFamily="18" charset="0"/>
              </a:rPr>
              <a:t>Both in the dual formulation of the problem and in the solution training points appear only inside dot products:</a:t>
            </a:r>
            <a:r>
              <a:rPr lang="en-US" altLang="zh-CN" sz="2400">
                <a:cs typeface="Times New Roman" panose="02020603050405020304" pitchFamily="18" charset="0"/>
              </a:rPr>
              <a:t> </a:t>
            </a:r>
          </a:p>
          <a:p>
            <a:pPr eaLnBrk="1" hangingPunct="1"/>
            <a:endParaRPr lang="en-US" altLang="zh-CN" sz="2400" b="1" baseline="-25000"/>
          </a:p>
        </p:txBody>
      </p:sp>
      <p:sp>
        <p:nvSpPr>
          <p:cNvPr id="19460" name="Text Box 6"/>
          <p:cNvSpPr txBox="1">
            <a:spLocks noChangeArrowheads="1"/>
          </p:cNvSpPr>
          <p:nvPr/>
        </p:nvSpPr>
        <p:spPr bwMode="auto">
          <a:xfrm>
            <a:off x="2209800" y="3733801"/>
            <a:ext cx="7696200" cy="133667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a:latin typeface="Times New Roman" panose="02020603050405020304" pitchFamily="18" charset="0"/>
              </a:rPr>
              <a:t>Find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1</a:t>
            </a:r>
            <a:r>
              <a:rPr lang="en-US" altLang="zh-CN" sz="2000" b="1" i="1">
                <a:latin typeface="Times New Roman" panose="02020603050405020304" pitchFamily="18" charset="0"/>
                <a:cs typeface="Times New Roman" panose="02020603050405020304" pitchFamily="18" charset="0"/>
              </a:rPr>
              <a:t>…</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N</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rPr>
              <a:t>such that</a:t>
            </a:r>
          </a:p>
          <a:p>
            <a:pPr algn="l" eaLnBrk="1" hangingPunct="1"/>
            <a:r>
              <a:rPr lang="en-US" altLang="zh-CN" sz="2000" b="1">
                <a:latin typeface="Times New Roman" panose="02020603050405020304" pitchFamily="18" charset="0"/>
                <a:cs typeface="Times New Roman" panose="02020603050405020304" pitchFamily="18" charset="0"/>
              </a:rPr>
              <a:t>Q(</a:t>
            </a:r>
            <a:r>
              <a:rPr lang="el-GR" altLang="en-US" sz="2000" b="1">
                <a:latin typeface="Times New Roman" panose="02020603050405020304" pitchFamily="18" charset="0"/>
              </a:rPr>
              <a:t>α</a:t>
            </a:r>
            <a:r>
              <a:rPr lang="en-US" altLang="zh-CN" sz="2000" b="1">
                <a:latin typeface="Times New Roman" panose="02020603050405020304" pitchFamily="18" charset="0"/>
                <a:cs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½</a:t>
            </a:r>
            <a:r>
              <a:rPr lang="el-GR" altLang="en-US" sz="2000" b="1">
                <a:latin typeface="Times New Roman" panose="02020603050405020304" pitchFamily="18" charset="0"/>
              </a:rPr>
              <a:t>ΣΣ</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j</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is maximized and </a:t>
            </a:r>
          </a:p>
          <a:p>
            <a:pPr algn="l" eaLnBrk="1" hangingPunct="1"/>
            <a:r>
              <a:rPr lang="en-US" altLang="zh-CN" sz="2000" b="1">
                <a:latin typeface="Times New Roman" panose="02020603050405020304" pitchFamily="18" charset="0"/>
              </a:rPr>
              <a:t>(1)  </a:t>
            </a:r>
            <a:r>
              <a:rPr lang="el-GR" altLang="en-US" sz="2000" b="1">
                <a:latin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0</a:t>
            </a:r>
            <a:endParaRPr lang="en-US" altLang="zh-CN" sz="2000" b="1">
              <a:latin typeface="Times New Roman" panose="02020603050405020304" pitchFamily="18" charset="0"/>
            </a:endParaRPr>
          </a:p>
          <a:p>
            <a:pPr algn="l" eaLnBrk="1" hangingPunct="1"/>
            <a:r>
              <a:rPr lang="en-US" altLang="zh-CN" sz="2000" b="1">
                <a:latin typeface="Times New Roman" panose="02020603050405020304" pitchFamily="18" charset="0"/>
              </a:rPr>
              <a:t>(2)  0 </a:t>
            </a:r>
            <a:r>
              <a:rPr lang="en-US" altLang="zh-CN" sz="2000" b="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b="1" i="1">
                <a:latin typeface="Times New Roman" panose="02020603050405020304" pitchFamily="18" charset="0"/>
                <a:cs typeface="Times New Roman" panose="02020603050405020304" pitchFamily="18" charset="0"/>
              </a:rPr>
              <a:t>C</a:t>
            </a:r>
            <a:r>
              <a:rPr lang="en-US" altLang="zh-CN" sz="2000" b="1">
                <a:latin typeface="Times New Roman" panose="02020603050405020304" pitchFamily="18" charset="0"/>
                <a:cs typeface="Times New Roman" panose="02020603050405020304" pitchFamily="18" charset="0"/>
              </a:rPr>
              <a:t> for all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p>
        </p:txBody>
      </p:sp>
      <p:sp>
        <p:nvSpPr>
          <p:cNvPr id="19461" name="AutoShape 7"/>
          <p:cNvSpPr>
            <a:spLocks noChangeArrowheads="1"/>
          </p:cNvSpPr>
          <p:nvPr/>
        </p:nvSpPr>
        <p:spPr bwMode="auto">
          <a:xfrm>
            <a:off x="5486400" y="4038600"/>
            <a:ext cx="533400" cy="533400"/>
          </a:xfrm>
          <a:prstGeom prst="roundRect">
            <a:avLst>
              <a:gd name="adj" fmla="val 16667"/>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9462" name="Text Box 8"/>
          <p:cNvSpPr txBox="1">
            <a:spLocks noChangeArrowheads="1"/>
          </p:cNvSpPr>
          <p:nvPr/>
        </p:nvSpPr>
        <p:spPr bwMode="auto">
          <a:xfrm>
            <a:off x="3124200" y="5334001"/>
            <a:ext cx="39624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i="1">
                <a:latin typeface="Times New Roman" panose="02020603050405020304" pitchFamily="18" charset="0"/>
              </a:rPr>
              <a:t>f</a:t>
            </a:r>
            <a:r>
              <a:rPr lang="en-US" altLang="zh-CN" sz="2000" b="1">
                <a:latin typeface="Times New Roman" panose="02020603050405020304" pitchFamily="18" charset="0"/>
              </a:rPr>
              <a:t>(x) = </a:t>
            </a:r>
            <a:r>
              <a:rPr lang="el-GR" altLang="en-US" sz="2400" b="1">
                <a:latin typeface="Times New Roman" panose="02020603050405020304" pitchFamily="18" charset="0"/>
                <a:cs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 + </a:t>
            </a:r>
            <a:r>
              <a:rPr lang="en-US" altLang="zh-CN" sz="2000" b="1" i="1">
                <a:latin typeface="Times New Roman" panose="02020603050405020304" pitchFamily="18" charset="0"/>
              </a:rPr>
              <a:t>b</a:t>
            </a:r>
          </a:p>
        </p:txBody>
      </p:sp>
      <p:sp>
        <p:nvSpPr>
          <p:cNvPr id="19463" name="AutoShape 9"/>
          <p:cNvSpPr>
            <a:spLocks noChangeArrowheads="1"/>
          </p:cNvSpPr>
          <p:nvPr/>
        </p:nvSpPr>
        <p:spPr bwMode="auto">
          <a:xfrm>
            <a:off x="4648200" y="5410200"/>
            <a:ext cx="457200" cy="381000"/>
          </a:xfrm>
          <a:prstGeom prst="roundRect">
            <a:avLst>
              <a:gd name="adj" fmla="val 16667"/>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Tree>
    <p:extLst>
      <p:ext uri="{BB962C8B-B14F-4D97-AF65-F5344CB8AC3E}">
        <p14:creationId xmlns:p14="http://schemas.microsoft.com/office/powerpoint/2010/main" val="241917932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1905000" y="228600"/>
            <a:ext cx="480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a:t>
            </a:r>
          </a:p>
        </p:txBody>
      </p:sp>
      <p:sp>
        <p:nvSpPr>
          <p:cNvPr id="20483"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Datasets that are linearly separable with some noise work out great:</a:t>
            </a:r>
          </a:p>
          <a:p>
            <a:pPr eaLnBrk="1" hangingPunct="1"/>
            <a:endParaRPr lang="en-US" altLang="zh-CN" sz="2400"/>
          </a:p>
          <a:p>
            <a:pPr eaLnBrk="1" hangingPunct="1"/>
            <a:r>
              <a:rPr lang="en-US" altLang="zh-CN" sz="2400"/>
              <a:t>But what are we going to do if the dataset is just too hard? </a:t>
            </a:r>
          </a:p>
          <a:p>
            <a:pPr eaLnBrk="1" hangingPunct="1"/>
            <a:endParaRPr lang="en-US" altLang="zh-CN" sz="2400"/>
          </a:p>
          <a:p>
            <a:pPr eaLnBrk="1" hangingPunct="1"/>
            <a:r>
              <a:rPr lang="en-US" altLang="zh-CN" sz="2400"/>
              <a:t>How about</a:t>
            </a:r>
            <a:r>
              <a:rPr lang="en-US" altLang="zh-CN" sz="2400">
                <a:latin typeface="Times New Roman" panose="02020603050405020304" pitchFamily="18" charset="0"/>
              </a:rPr>
              <a:t>…</a:t>
            </a:r>
            <a:r>
              <a:rPr lang="en-US" altLang="zh-CN" sz="2400"/>
              <a:t> mapping data to a higher-dimensional space:</a:t>
            </a:r>
          </a:p>
        </p:txBody>
      </p:sp>
      <p:sp>
        <p:nvSpPr>
          <p:cNvPr id="20484" name="Text Box 9"/>
          <p:cNvSpPr txBox="1">
            <a:spLocks noChangeArrowheads="1"/>
          </p:cNvSpPr>
          <p:nvPr/>
        </p:nvSpPr>
        <p:spPr bwMode="auto">
          <a:xfrm>
            <a:off x="5105400" y="5638801"/>
            <a:ext cx="342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485" name="Text Box 21"/>
          <p:cNvSpPr txBox="1">
            <a:spLocks noChangeArrowheads="1"/>
          </p:cNvSpPr>
          <p:nvPr/>
        </p:nvSpPr>
        <p:spPr bwMode="auto">
          <a:xfrm>
            <a:off x="7162800" y="571500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nvGrpSpPr>
          <p:cNvPr id="20486" name="Group 22"/>
          <p:cNvGrpSpPr>
            <a:grpSpLocks/>
          </p:cNvGrpSpPr>
          <p:nvPr/>
        </p:nvGrpSpPr>
        <p:grpSpPr bwMode="auto">
          <a:xfrm>
            <a:off x="3429000" y="2895601"/>
            <a:ext cx="4286250" cy="423863"/>
            <a:chOff x="1056" y="2322"/>
            <a:chExt cx="2700" cy="267"/>
          </a:xfrm>
        </p:grpSpPr>
        <p:sp>
          <p:nvSpPr>
            <p:cNvPr id="20525" name="Line 23"/>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6" name="AutoShape 24"/>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7" name="Line 25"/>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8" name="Text Box 26"/>
            <p:cNvSpPr txBox="1">
              <a:spLocks noChangeArrowheads="1"/>
            </p:cNvSpPr>
            <p:nvPr/>
          </p:nvSpPr>
          <p:spPr bwMode="auto">
            <a:xfrm>
              <a:off x="2106" y="23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29" name="AutoShape 27"/>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0" name="AutoShape 28"/>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1" name="AutoShape 29"/>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2" name="AutoShape 30"/>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3" name="AutoShape 31"/>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4" name="AutoShape 32"/>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5" name="AutoShape 33"/>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6" name="AutoShape 34"/>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7" name="AutoShape 35"/>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8" name="Text Box 36"/>
            <p:cNvSpPr txBox="1">
              <a:spLocks noChangeArrowheads="1"/>
            </p:cNvSpPr>
            <p:nvPr/>
          </p:nvSpPr>
          <p:spPr bwMode="auto">
            <a:xfrm>
              <a:off x="3468" y="232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7" name="Group 37"/>
          <p:cNvGrpSpPr>
            <a:grpSpLocks/>
          </p:cNvGrpSpPr>
          <p:nvPr/>
        </p:nvGrpSpPr>
        <p:grpSpPr bwMode="auto">
          <a:xfrm>
            <a:off x="4876800" y="1600200"/>
            <a:ext cx="4324350" cy="642938"/>
            <a:chOff x="1056" y="1284"/>
            <a:chExt cx="2724" cy="405"/>
          </a:xfrm>
        </p:grpSpPr>
        <p:sp>
          <p:nvSpPr>
            <p:cNvPr id="20509" name="Line 38"/>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10" name="AutoShape 39"/>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1" name="Line 40"/>
            <p:cNvSpPr>
              <a:spLocks noChangeShapeType="1"/>
            </p:cNvSpPr>
            <p:nvPr/>
          </p:nvSpPr>
          <p:spPr bwMode="auto">
            <a:xfrm>
              <a:off x="2196" y="14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12" name="Text Box 41"/>
            <p:cNvSpPr txBox="1">
              <a:spLocks noChangeArrowheads="1"/>
            </p:cNvSpPr>
            <p:nvPr/>
          </p:nvSpPr>
          <p:spPr bwMode="auto">
            <a:xfrm>
              <a:off x="2106" y="14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13" name="AutoShape 42"/>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4" name="AutoShape 43"/>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5" name="AutoShape 44"/>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6" name="AutoShape 45"/>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7" name="AutoShape 46"/>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8" name="AutoShape 47"/>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9" name="Line 48"/>
            <p:cNvSpPr>
              <a:spLocks noChangeShapeType="1"/>
            </p:cNvSpPr>
            <p:nvPr/>
          </p:nvSpPr>
          <p:spPr bwMode="auto">
            <a:xfrm>
              <a:off x="2268" y="1302"/>
              <a:ext cx="0" cy="3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0" name="Oval 49"/>
            <p:cNvSpPr>
              <a:spLocks noChangeArrowheads="1"/>
            </p:cNvSpPr>
            <p:nvPr/>
          </p:nvSpPr>
          <p:spPr bwMode="auto">
            <a:xfrm>
              <a:off x="2405" y="1393"/>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1" name="Oval 50"/>
            <p:cNvSpPr>
              <a:spLocks noChangeArrowheads="1"/>
            </p:cNvSpPr>
            <p:nvPr/>
          </p:nvSpPr>
          <p:spPr bwMode="auto">
            <a:xfrm>
              <a:off x="1955" y="1387"/>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2" name="Line 51"/>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3" name="Line 52"/>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4" name="Text Box 53"/>
            <p:cNvSpPr txBox="1">
              <a:spLocks noChangeArrowheads="1"/>
            </p:cNvSpPr>
            <p:nvPr/>
          </p:nvSpPr>
          <p:spPr bwMode="auto">
            <a:xfrm>
              <a:off x="3492" y="1410"/>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8" name="Group 60"/>
          <p:cNvGrpSpPr>
            <a:grpSpLocks/>
          </p:cNvGrpSpPr>
          <p:nvPr/>
        </p:nvGrpSpPr>
        <p:grpSpPr bwMode="auto">
          <a:xfrm>
            <a:off x="3429001" y="3962401"/>
            <a:ext cx="4352925" cy="1827213"/>
            <a:chOff x="1122" y="2874"/>
            <a:chExt cx="2742" cy="1151"/>
          </a:xfrm>
        </p:grpSpPr>
        <p:sp>
          <p:nvSpPr>
            <p:cNvPr id="20489" name="Line 6"/>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0" name="AutoShape 7"/>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1" name="Line 8"/>
            <p:cNvSpPr>
              <a:spLocks noChangeShapeType="1"/>
            </p:cNvSpPr>
            <p:nvPr/>
          </p:nvSpPr>
          <p:spPr bwMode="auto">
            <a:xfrm>
              <a:off x="2262" y="3864"/>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2" name="AutoShape 10"/>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3" name="AutoShape 11"/>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4" name="AutoShape 12"/>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5" name="AutoShape 13"/>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6" name="AutoShape 14"/>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7" name="AutoShape 15"/>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8" name="AutoShape 16"/>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9" name="AutoShape 17"/>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0" name="AutoShape 18"/>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1" name="Line 19"/>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2" name="Text Box 20"/>
            <p:cNvSpPr txBox="1">
              <a:spLocks noChangeArrowheads="1"/>
            </p:cNvSpPr>
            <p:nvPr/>
          </p:nvSpPr>
          <p:spPr bwMode="auto">
            <a:xfrm>
              <a:off x="2262" y="287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r>
                <a:rPr lang="en-US" altLang="zh-CN" i="1" baseline="30000">
                  <a:latin typeface="Times New Roman" panose="02020603050405020304" pitchFamily="18" charset="0"/>
                </a:rPr>
                <a:t>2</a:t>
              </a:r>
            </a:p>
          </p:txBody>
        </p:sp>
        <p:sp>
          <p:nvSpPr>
            <p:cNvPr id="20503" name="Line 54"/>
            <p:cNvSpPr>
              <a:spLocks noChangeShapeType="1"/>
            </p:cNvSpPr>
            <p:nvPr/>
          </p:nvSpPr>
          <p:spPr bwMode="auto">
            <a:xfrm flipV="1">
              <a:off x="1860" y="3180"/>
              <a:ext cx="2004" cy="81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4" name="Line 55"/>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5" name="Line 56"/>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6" name="Oval 57"/>
            <p:cNvSpPr>
              <a:spLocks noChangeArrowheads="1"/>
            </p:cNvSpPr>
            <p:nvPr/>
          </p:nvSpPr>
          <p:spPr bwMode="auto">
            <a:xfrm>
              <a:off x="2945" y="3403"/>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7" name="Oval 58"/>
            <p:cNvSpPr>
              <a:spLocks noChangeArrowheads="1"/>
            </p:cNvSpPr>
            <p:nvPr/>
          </p:nvSpPr>
          <p:spPr bwMode="auto">
            <a:xfrm>
              <a:off x="2699" y="3601"/>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8" name="Oval 59"/>
            <p:cNvSpPr>
              <a:spLocks noChangeArrowheads="1"/>
            </p:cNvSpPr>
            <p:nvPr/>
          </p:nvSpPr>
          <p:spPr bwMode="auto">
            <a:xfrm>
              <a:off x="2027" y="3775"/>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spTree>
    <p:extLst>
      <p:ext uri="{BB962C8B-B14F-4D97-AF65-F5344CB8AC3E}">
        <p14:creationId xmlns:p14="http://schemas.microsoft.com/office/powerpoint/2010/main" val="3608785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a16="http://schemas.microsoft.com/office/drawing/2014/main" xmlns="" id="{9F10CE33-EF15-4729-BE3C-A82F35C60420}"/>
              </a:ext>
            </a:extLst>
          </p:cNvPr>
          <p:cNvSpPr>
            <a:spLocks noGrp="1"/>
          </p:cNvSpPr>
          <p:nvPr>
            <p:ph idx="1"/>
          </p:nvPr>
        </p:nvSpPr>
        <p:spPr>
          <a:xfrm>
            <a:off x="838200" y="1825625"/>
            <a:ext cx="10515600" cy="521649"/>
          </a:xfrm>
        </p:spPr>
        <p:txBody>
          <a:bodyPr>
            <a:noAutofit/>
          </a:bodyPr>
          <a:lstStyle/>
          <a:p>
            <a:r>
              <a:rPr lang="en-IN" b="1" dirty="0"/>
              <a:t>Standard Deviation</a:t>
            </a:r>
          </a:p>
        </p:txBody>
      </p:sp>
      <p:pic>
        <p:nvPicPr>
          <p:cNvPr id="7170" name="Picture 2" descr="standard deviation">
            <a:extLst>
              <a:ext uri="{FF2B5EF4-FFF2-40B4-BE49-F238E27FC236}">
                <a16:creationId xmlns:a16="http://schemas.microsoft.com/office/drawing/2014/main" xmlns="" id="{526EF38C-86F1-48BB-B79D-EA7B0FE5A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947" y="2656346"/>
            <a:ext cx="3517867" cy="193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9072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  Feature spaces</a:t>
            </a:r>
          </a:p>
        </p:txBody>
      </p:sp>
      <p:sp>
        <p:nvSpPr>
          <p:cNvPr id="21507"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General idea:   the original input space can always be mapped to some higher-dimensional feature space where the training set is separable:</a:t>
            </a:r>
          </a:p>
        </p:txBody>
      </p:sp>
      <p:sp>
        <p:nvSpPr>
          <p:cNvPr id="21508" name="Line 6"/>
          <p:cNvSpPr>
            <a:spLocks noChangeShapeType="1"/>
          </p:cNvSpPr>
          <p:nvPr/>
        </p:nvSpPr>
        <p:spPr bwMode="auto">
          <a:xfrm flipV="1">
            <a:off x="3592513" y="25590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09" name="Line 7"/>
          <p:cNvSpPr>
            <a:spLocks noChangeShapeType="1"/>
          </p:cNvSpPr>
          <p:nvPr/>
        </p:nvSpPr>
        <p:spPr bwMode="auto">
          <a:xfrm flipV="1">
            <a:off x="1971676" y="4170363"/>
            <a:ext cx="3319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10" name="AutoShape 8"/>
          <p:cNvSpPr>
            <a:spLocks noChangeArrowheads="1"/>
          </p:cNvSpPr>
          <p:nvPr/>
        </p:nvSpPr>
        <p:spPr bwMode="auto">
          <a:xfrm>
            <a:off x="3622675" y="33909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1" name="AutoShape 9"/>
          <p:cNvSpPr>
            <a:spLocks noChangeArrowheads="1"/>
          </p:cNvSpPr>
          <p:nvPr/>
        </p:nvSpPr>
        <p:spPr bwMode="auto">
          <a:xfrm>
            <a:off x="3048000" y="3748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2" name="AutoShape 10"/>
          <p:cNvSpPr>
            <a:spLocks noChangeArrowheads="1"/>
          </p:cNvSpPr>
          <p:nvPr/>
        </p:nvSpPr>
        <p:spPr bwMode="auto">
          <a:xfrm>
            <a:off x="3200400" y="4294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3" name="AutoShape 11"/>
          <p:cNvSpPr>
            <a:spLocks noChangeArrowheads="1"/>
          </p:cNvSpPr>
          <p:nvPr/>
        </p:nvSpPr>
        <p:spPr bwMode="auto">
          <a:xfrm>
            <a:off x="3733800"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4" name="AutoShape 12"/>
          <p:cNvSpPr>
            <a:spLocks noChangeArrowheads="1"/>
          </p:cNvSpPr>
          <p:nvPr/>
        </p:nvSpPr>
        <p:spPr bwMode="auto">
          <a:xfrm>
            <a:off x="3314700" y="3436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5" name="AutoShape 13"/>
          <p:cNvSpPr>
            <a:spLocks noChangeArrowheads="1"/>
          </p:cNvSpPr>
          <p:nvPr/>
        </p:nvSpPr>
        <p:spPr bwMode="auto">
          <a:xfrm>
            <a:off x="2819400" y="4065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6" name="AutoShape 14"/>
          <p:cNvSpPr>
            <a:spLocks noChangeArrowheads="1"/>
          </p:cNvSpPr>
          <p:nvPr/>
        </p:nvSpPr>
        <p:spPr bwMode="auto">
          <a:xfrm>
            <a:off x="3238500" y="48085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7" name="AutoShape 15"/>
          <p:cNvSpPr>
            <a:spLocks noChangeArrowheads="1"/>
          </p:cNvSpPr>
          <p:nvPr/>
        </p:nvSpPr>
        <p:spPr bwMode="auto">
          <a:xfrm>
            <a:off x="3733800" y="3836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8" name="AutoShape 16"/>
          <p:cNvSpPr>
            <a:spLocks noChangeArrowheads="1"/>
          </p:cNvSpPr>
          <p:nvPr/>
        </p:nvSpPr>
        <p:spPr bwMode="auto">
          <a:xfrm>
            <a:off x="4635500" y="3824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9" name="AutoShape 17"/>
          <p:cNvSpPr>
            <a:spLocks noChangeArrowheads="1"/>
          </p:cNvSpPr>
          <p:nvPr/>
        </p:nvSpPr>
        <p:spPr bwMode="auto">
          <a:xfrm>
            <a:off x="4495800" y="5037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0" name="AutoShape 18"/>
          <p:cNvSpPr>
            <a:spLocks noChangeArrowheads="1"/>
          </p:cNvSpPr>
          <p:nvPr/>
        </p:nvSpPr>
        <p:spPr bwMode="auto">
          <a:xfrm>
            <a:off x="2247900" y="3951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1" name="AutoShape 19"/>
          <p:cNvSpPr>
            <a:spLocks noChangeArrowheads="1"/>
          </p:cNvSpPr>
          <p:nvPr/>
        </p:nvSpPr>
        <p:spPr bwMode="auto">
          <a:xfrm>
            <a:off x="3759200" y="5405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2" name="AutoShape 20"/>
          <p:cNvSpPr>
            <a:spLocks noChangeArrowheads="1"/>
          </p:cNvSpPr>
          <p:nvPr/>
        </p:nvSpPr>
        <p:spPr bwMode="auto">
          <a:xfrm>
            <a:off x="4724400"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3" name="AutoShape 21"/>
          <p:cNvSpPr>
            <a:spLocks noChangeArrowheads="1"/>
          </p:cNvSpPr>
          <p:nvPr/>
        </p:nvSpPr>
        <p:spPr bwMode="auto">
          <a:xfrm>
            <a:off x="2787650" y="5100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4" name="AutoShape 22"/>
          <p:cNvSpPr>
            <a:spLocks noChangeArrowheads="1"/>
          </p:cNvSpPr>
          <p:nvPr/>
        </p:nvSpPr>
        <p:spPr bwMode="auto">
          <a:xfrm>
            <a:off x="2476500" y="4618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5" name="AutoShape 23"/>
          <p:cNvSpPr>
            <a:spLocks noChangeArrowheads="1"/>
          </p:cNvSpPr>
          <p:nvPr/>
        </p:nvSpPr>
        <p:spPr bwMode="auto">
          <a:xfrm>
            <a:off x="2533650" y="3094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6" name="AutoShape 24"/>
          <p:cNvSpPr>
            <a:spLocks noChangeArrowheads="1"/>
          </p:cNvSpPr>
          <p:nvPr/>
        </p:nvSpPr>
        <p:spPr bwMode="auto">
          <a:xfrm>
            <a:off x="4029075" y="4229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7" name="AutoShape 25"/>
          <p:cNvSpPr>
            <a:spLocks noChangeArrowheads="1"/>
          </p:cNvSpPr>
          <p:nvPr/>
        </p:nvSpPr>
        <p:spPr bwMode="auto">
          <a:xfrm>
            <a:off x="3648075" y="43624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8" name="AutoShape 26"/>
          <p:cNvSpPr>
            <a:spLocks noChangeArrowheads="1"/>
          </p:cNvSpPr>
          <p:nvPr/>
        </p:nvSpPr>
        <p:spPr bwMode="auto">
          <a:xfrm>
            <a:off x="3933825" y="31242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9" name="Oval 27"/>
          <p:cNvSpPr>
            <a:spLocks noChangeArrowheads="1"/>
          </p:cNvSpPr>
          <p:nvPr/>
        </p:nvSpPr>
        <p:spPr bwMode="auto">
          <a:xfrm>
            <a:off x="2638425" y="3209925"/>
            <a:ext cx="1885950" cy="1905000"/>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0" name="AutoShape 28"/>
          <p:cNvSpPr>
            <a:spLocks noChangeArrowheads="1"/>
          </p:cNvSpPr>
          <p:nvPr/>
        </p:nvSpPr>
        <p:spPr bwMode="auto">
          <a:xfrm>
            <a:off x="2686050"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1" name="AutoShape 29"/>
          <p:cNvSpPr>
            <a:spLocks noChangeArrowheads="1"/>
          </p:cNvSpPr>
          <p:nvPr/>
        </p:nvSpPr>
        <p:spPr bwMode="auto">
          <a:xfrm>
            <a:off x="4610100" y="3227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2" name="Line 30"/>
          <p:cNvSpPr>
            <a:spLocks noChangeShapeType="1"/>
          </p:cNvSpPr>
          <p:nvPr/>
        </p:nvSpPr>
        <p:spPr bwMode="auto">
          <a:xfrm flipH="1" flipV="1">
            <a:off x="7631113" y="2311400"/>
            <a:ext cx="0" cy="2070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33" name="Line 31"/>
          <p:cNvSpPr>
            <a:spLocks noChangeShapeType="1"/>
          </p:cNvSpPr>
          <p:nvPr/>
        </p:nvSpPr>
        <p:spPr bwMode="auto">
          <a:xfrm>
            <a:off x="7600951" y="4398963"/>
            <a:ext cx="234791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34" name="AutoShape 32"/>
          <p:cNvSpPr>
            <a:spLocks noChangeArrowheads="1"/>
          </p:cNvSpPr>
          <p:nvPr/>
        </p:nvSpPr>
        <p:spPr bwMode="auto">
          <a:xfrm>
            <a:off x="7899400" y="3762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5" name="AutoShape 33"/>
          <p:cNvSpPr>
            <a:spLocks noChangeArrowheads="1"/>
          </p:cNvSpPr>
          <p:nvPr/>
        </p:nvSpPr>
        <p:spPr bwMode="auto">
          <a:xfrm>
            <a:off x="7324725" y="41195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6" name="AutoShape 34"/>
          <p:cNvSpPr>
            <a:spLocks noChangeArrowheads="1"/>
          </p:cNvSpPr>
          <p:nvPr/>
        </p:nvSpPr>
        <p:spPr bwMode="auto">
          <a:xfrm>
            <a:off x="770572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7" name="AutoShape 35"/>
          <p:cNvSpPr>
            <a:spLocks noChangeArrowheads="1"/>
          </p:cNvSpPr>
          <p:nvPr/>
        </p:nvSpPr>
        <p:spPr bwMode="auto">
          <a:xfrm>
            <a:off x="852487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8" name="AutoShape 36"/>
          <p:cNvSpPr>
            <a:spLocks noChangeArrowheads="1"/>
          </p:cNvSpPr>
          <p:nvPr/>
        </p:nvSpPr>
        <p:spPr bwMode="auto">
          <a:xfrm>
            <a:off x="7591425" y="38084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9" name="AutoShape 37"/>
          <p:cNvSpPr>
            <a:spLocks noChangeArrowheads="1"/>
          </p:cNvSpPr>
          <p:nvPr/>
        </p:nvSpPr>
        <p:spPr bwMode="auto">
          <a:xfrm>
            <a:off x="7800975" y="4084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0" name="AutoShape 38"/>
          <p:cNvSpPr>
            <a:spLocks noChangeArrowheads="1"/>
          </p:cNvSpPr>
          <p:nvPr/>
        </p:nvSpPr>
        <p:spPr bwMode="auto">
          <a:xfrm>
            <a:off x="80295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1" name="AutoShape 39"/>
          <p:cNvSpPr>
            <a:spLocks noChangeArrowheads="1"/>
          </p:cNvSpPr>
          <p:nvPr/>
        </p:nvSpPr>
        <p:spPr bwMode="auto">
          <a:xfrm>
            <a:off x="8010525" y="42084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2" name="AutoShape 40"/>
          <p:cNvSpPr>
            <a:spLocks noChangeArrowheads="1"/>
          </p:cNvSpPr>
          <p:nvPr/>
        </p:nvSpPr>
        <p:spPr bwMode="auto">
          <a:xfrm>
            <a:off x="9617075" y="38433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3" name="AutoShape 41"/>
          <p:cNvSpPr>
            <a:spLocks noChangeArrowheads="1"/>
          </p:cNvSpPr>
          <p:nvPr/>
        </p:nvSpPr>
        <p:spPr bwMode="auto">
          <a:xfrm>
            <a:off x="9477375" y="5056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4" name="AutoShape 42"/>
          <p:cNvSpPr>
            <a:spLocks noChangeArrowheads="1"/>
          </p:cNvSpPr>
          <p:nvPr/>
        </p:nvSpPr>
        <p:spPr bwMode="auto">
          <a:xfrm>
            <a:off x="9001125" y="2808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5" name="AutoShape 43"/>
          <p:cNvSpPr>
            <a:spLocks noChangeArrowheads="1"/>
          </p:cNvSpPr>
          <p:nvPr/>
        </p:nvSpPr>
        <p:spPr bwMode="auto">
          <a:xfrm>
            <a:off x="9007475" y="4071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6" name="AutoShape 44"/>
          <p:cNvSpPr>
            <a:spLocks noChangeArrowheads="1"/>
          </p:cNvSpPr>
          <p:nvPr/>
        </p:nvSpPr>
        <p:spPr bwMode="auto">
          <a:xfrm>
            <a:off x="9705975" y="4579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7" name="AutoShape 45"/>
          <p:cNvSpPr>
            <a:spLocks noChangeArrowheads="1"/>
          </p:cNvSpPr>
          <p:nvPr/>
        </p:nvSpPr>
        <p:spPr bwMode="auto">
          <a:xfrm>
            <a:off x="8531225" y="3519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8" name="AutoShape 46"/>
          <p:cNvSpPr>
            <a:spLocks noChangeArrowheads="1"/>
          </p:cNvSpPr>
          <p:nvPr/>
        </p:nvSpPr>
        <p:spPr bwMode="auto">
          <a:xfrm>
            <a:off x="9134475" y="4751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9" name="AutoShape 47"/>
          <p:cNvSpPr>
            <a:spLocks noChangeArrowheads="1"/>
          </p:cNvSpPr>
          <p:nvPr/>
        </p:nvSpPr>
        <p:spPr bwMode="auto">
          <a:xfrm>
            <a:off x="8924925" y="3017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0" name="AutoShape 48"/>
          <p:cNvSpPr>
            <a:spLocks noChangeArrowheads="1"/>
          </p:cNvSpPr>
          <p:nvPr/>
        </p:nvSpPr>
        <p:spPr bwMode="auto">
          <a:xfrm>
            <a:off x="7534275" y="4524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1" name="AutoShape 49"/>
          <p:cNvSpPr>
            <a:spLocks noChangeArrowheads="1"/>
          </p:cNvSpPr>
          <p:nvPr/>
        </p:nvSpPr>
        <p:spPr bwMode="auto">
          <a:xfrm>
            <a:off x="7153275" y="465772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2" name="AutoShape 50"/>
          <p:cNvSpPr>
            <a:spLocks noChangeArrowheads="1"/>
          </p:cNvSpPr>
          <p:nvPr/>
        </p:nvSpPr>
        <p:spPr bwMode="auto">
          <a:xfrm>
            <a:off x="8915400" y="31432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3" name="AutoShape 51"/>
          <p:cNvSpPr>
            <a:spLocks noChangeArrowheads="1"/>
          </p:cNvSpPr>
          <p:nvPr/>
        </p:nvSpPr>
        <p:spPr bwMode="auto">
          <a:xfrm>
            <a:off x="8467725" y="2674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4" name="AutoShape 52"/>
          <p:cNvSpPr>
            <a:spLocks noChangeArrowheads="1"/>
          </p:cNvSpPr>
          <p:nvPr/>
        </p:nvSpPr>
        <p:spPr bwMode="auto">
          <a:xfrm>
            <a:off x="9591675"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5" name="Line 53"/>
          <p:cNvSpPr>
            <a:spLocks noChangeShapeType="1"/>
          </p:cNvSpPr>
          <p:nvPr/>
        </p:nvSpPr>
        <p:spPr bwMode="auto">
          <a:xfrm flipH="1">
            <a:off x="6383338" y="4400550"/>
            <a:ext cx="1238250" cy="9969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6" name="Line 54"/>
          <p:cNvSpPr>
            <a:spLocks noChangeShapeType="1"/>
          </p:cNvSpPr>
          <p:nvPr/>
        </p:nvSpPr>
        <p:spPr bwMode="auto">
          <a:xfrm>
            <a:off x="7620000" y="3048000"/>
            <a:ext cx="1447800" cy="13335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7" name="Line 55"/>
          <p:cNvSpPr>
            <a:spLocks noChangeShapeType="1"/>
          </p:cNvSpPr>
          <p:nvPr/>
        </p:nvSpPr>
        <p:spPr bwMode="auto">
          <a:xfrm flipV="1">
            <a:off x="7848600" y="4419600"/>
            <a:ext cx="1219200" cy="1219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8" name="Line 56"/>
          <p:cNvSpPr>
            <a:spLocks noChangeShapeType="1"/>
          </p:cNvSpPr>
          <p:nvPr/>
        </p:nvSpPr>
        <p:spPr bwMode="auto">
          <a:xfrm flipV="1">
            <a:off x="6153150" y="3086100"/>
            <a:ext cx="1466850" cy="838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9" name="Line 57"/>
          <p:cNvSpPr>
            <a:spLocks noChangeShapeType="1"/>
          </p:cNvSpPr>
          <p:nvPr/>
        </p:nvSpPr>
        <p:spPr bwMode="auto">
          <a:xfrm>
            <a:off x="6134100" y="3924300"/>
            <a:ext cx="1714500" cy="169545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60" name="AutoShape 58"/>
          <p:cNvSpPr>
            <a:spLocks noChangeArrowheads="1"/>
          </p:cNvSpPr>
          <p:nvPr/>
        </p:nvSpPr>
        <p:spPr bwMode="auto">
          <a:xfrm>
            <a:off x="5105400" y="2362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61" name="Text Box 59"/>
          <p:cNvSpPr txBox="1">
            <a:spLocks noChangeArrowheads="1"/>
          </p:cNvSpPr>
          <p:nvPr/>
        </p:nvSpPr>
        <p:spPr bwMode="auto">
          <a:xfrm>
            <a:off x="5105400" y="3048001"/>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 </a:t>
            </a: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x</a:t>
            </a:r>
            <a:r>
              <a:rPr lang="en-US" altLang="zh-CN"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7642087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1905000" y="2286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The </a:t>
            </a:r>
            <a:r>
              <a:rPr lang="en-US" altLang="zh-CN" sz="4200">
                <a:solidFill>
                  <a:schemeClr val="tx2"/>
                </a:solidFill>
                <a:latin typeface="Times New Roman" panose="02020603050405020304" pitchFamily="18" charset="0"/>
              </a:rPr>
              <a:t>“</a:t>
            </a:r>
            <a:r>
              <a:rPr lang="en-US" altLang="zh-CN" sz="4200">
                <a:solidFill>
                  <a:schemeClr val="tx2"/>
                </a:solidFill>
                <a:latin typeface="Garamond" panose="02020404030301010803" pitchFamily="18" charset="0"/>
              </a:rPr>
              <a:t>Kernel Trick</a:t>
            </a:r>
            <a:r>
              <a:rPr lang="en-US" altLang="zh-CN" sz="4200">
                <a:solidFill>
                  <a:schemeClr val="tx2"/>
                </a:solidFill>
                <a:latin typeface="Times New Roman" panose="02020603050405020304" pitchFamily="18" charset="0"/>
              </a:rPr>
              <a:t>”</a:t>
            </a:r>
            <a:endParaRPr lang="en-US" altLang="zh-CN" sz="4200">
              <a:solidFill>
                <a:schemeClr val="tx2"/>
              </a:solidFill>
              <a:latin typeface="Garamond" panose="02020404030301010803" pitchFamily="18" charset="0"/>
            </a:endParaRPr>
          </a:p>
        </p:txBody>
      </p:sp>
      <p:sp>
        <p:nvSpPr>
          <p:cNvPr id="22531" name="Rectangle 5"/>
          <p:cNvSpPr>
            <a:spLocks noChangeArrowheads="1"/>
          </p:cNvSpPr>
          <p:nvPr/>
        </p:nvSpPr>
        <p:spPr bwMode="auto">
          <a:xfrm>
            <a:off x="1828800" y="914400"/>
            <a:ext cx="883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000" b="1">
                <a:latin typeface="Times New Roman" panose="02020603050405020304" pitchFamily="18" charset="0"/>
              </a:rPr>
              <a:t>The linear classifier relies on dot product between vectors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p>
          <a:p>
            <a:pPr eaLnBrk="1" hangingPunct="1"/>
            <a:r>
              <a:rPr lang="en-US" altLang="zh-CN" sz="2000" b="1">
                <a:latin typeface="Times New Roman" panose="02020603050405020304" pitchFamily="18" charset="0"/>
              </a:rPr>
              <a:t>If every data point is mapped into high-dimensional space via some transformation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cs typeface="Times New Roman" panose="02020603050405020304" pitchFamily="18" charset="0"/>
              </a:rPr>
              <a:t>:  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cs typeface="Times New Roman" panose="02020603050405020304" pitchFamily="18" charset="0"/>
              </a:rPr>
              <a:t>(x), the dot product becomes:</a:t>
            </a:r>
          </a:p>
          <a:p>
            <a:pPr algn="ctr" eaLnBrk="1" hangingPunct="1">
              <a:buFont typeface="Wingdings" panose="05000000000000000000" pitchFamily="2" charset="2"/>
              <a:buNone/>
            </a:pP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eaLnBrk="1" hangingPunct="1"/>
            <a:r>
              <a:rPr lang="en-US" altLang="zh-CN" sz="2000" b="1">
                <a:latin typeface="Times New Roman" panose="02020603050405020304" pitchFamily="18" charset="0"/>
              </a:rPr>
              <a:t>A </a:t>
            </a:r>
            <a:r>
              <a:rPr lang="en-US" altLang="zh-CN" sz="2000" b="1" i="1">
                <a:latin typeface="Times New Roman" panose="02020603050405020304" pitchFamily="18" charset="0"/>
              </a:rPr>
              <a:t>kernel function</a:t>
            </a:r>
            <a:r>
              <a:rPr lang="en-US" altLang="zh-CN" sz="2000" b="1">
                <a:latin typeface="Times New Roman" panose="02020603050405020304" pitchFamily="18" charset="0"/>
              </a:rPr>
              <a:t> is some function that corresponds to an inner product in some expanded feature space.</a:t>
            </a:r>
          </a:p>
          <a:p>
            <a:pPr eaLnBrk="1" hangingPunct="1"/>
            <a:r>
              <a:rPr lang="en-US" altLang="zh-CN" sz="2000" b="1">
                <a:latin typeface="Times New Roman" panose="02020603050405020304" pitchFamily="18" charset="0"/>
              </a:rPr>
              <a:t>Example: </a:t>
            </a:r>
          </a:p>
          <a:p>
            <a:pPr eaLnBrk="1" hangingPunct="1">
              <a:buFont typeface="Wingdings" panose="05000000000000000000" pitchFamily="2" charset="2"/>
              <a:buNone/>
            </a:pPr>
            <a:r>
              <a:rPr lang="en-US" altLang="zh-CN" sz="2000" b="1">
                <a:latin typeface="Times New Roman" panose="02020603050405020304" pitchFamily="18" charset="0"/>
              </a:rPr>
              <a:t>	2-dimensional vectors x=[</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  let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endParaRPr lang="en-US" altLang="zh-CN" sz="2000" b="1">
              <a:latin typeface="Times New Roman" panose="02020603050405020304" pitchFamily="18" charset="0"/>
            </a:endParaRPr>
          </a:p>
          <a:p>
            <a:pPr eaLnBrk="1" hangingPunct="1">
              <a:buFont typeface="Wingdings" panose="05000000000000000000" pitchFamily="2" charset="2"/>
              <a:buNone/>
            </a:pPr>
            <a:r>
              <a:rPr lang="en-US" altLang="zh-CN" sz="2000" b="1">
                <a:latin typeface="Times New Roman" panose="02020603050405020304" pitchFamily="18" charset="0"/>
              </a:rPr>
              <a:t>	Need to show that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eaLnBrk="1" hangingPunct="1">
              <a:buFont typeface="Wingdings" panose="05000000000000000000" pitchFamily="2" charset="2"/>
              <a:buNone/>
            </a:pPr>
            <a:r>
              <a:rPr lang="en-US" altLang="zh-CN" sz="2000" b="1">
                <a:latin typeface="Times New Roman" panose="02020603050405020304" pitchFamily="18" charset="0"/>
              </a:rPr>
              <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p>
          <a:p>
            <a:pPr eaLnBrk="1" hangingPunct="1">
              <a:buFont typeface="Wingdings" panose="05000000000000000000" pitchFamily="2" charset="2"/>
              <a:buNone/>
            </a:pPr>
            <a:r>
              <a:rPr lang="en-US" altLang="zh-CN" sz="2000" b="1" baseline="-25000">
                <a:latin typeface="Times New Roman" panose="02020603050405020304" pitchFamily="18" charset="0"/>
              </a:rPr>
              <a:t>                           </a:t>
            </a:r>
            <a:r>
              <a:rPr lang="en-US" altLang="zh-CN" sz="2000" b="1">
                <a:latin typeface="Times New Roman" panose="02020603050405020304" pitchFamily="18" charset="0"/>
              </a:rPr>
              <a:t>= 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rPr>
              <a:t>+ </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a:latin typeface="Times New Roman" panose="02020603050405020304" pitchFamily="18" charset="0"/>
              </a:rPr>
              <a:t>+ 2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rPr>
              <a:t>+ </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endParaRPr lang="en-US" altLang="zh-CN" sz="2000" b="1" i="1">
              <a:latin typeface="Times New Roman" panose="02020603050405020304" pitchFamily="18" charset="0"/>
            </a:endParaRPr>
          </a:p>
          <a:p>
            <a:pPr eaLnBrk="1" hangingPunct="1">
              <a:buFont typeface="Wingdings" panose="05000000000000000000" pitchFamily="2" charset="2"/>
              <a:buNone/>
            </a:pPr>
            <a:r>
              <a:rPr lang="en-US" altLang="zh-CN" sz="2000" b="1" i="1">
                <a:latin typeface="Times New Roman" panose="02020603050405020304" pitchFamily="18" charset="0"/>
              </a:rPr>
              <a:t>	      =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a:latin typeface="Times New Roman" panose="02020603050405020304" pitchFamily="18" charset="0"/>
              </a:rPr>
              <a:t>] </a:t>
            </a:r>
          </a:p>
          <a:p>
            <a:pPr eaLnBrk="1" hangingPunct="1">
              <a:buFont typeface="Wingdings" panose="05000000000000000000" pitchFamily="2" charset="2"/>
              <a:buNone/>
            </a:pPr>
            <a:r>
              <a:rPr lang="en-US" altLang="zh-CN" sz="2000" b="1">
                <a:latin typeface="Times New Roman" panose="02020603050405020304" pitchFamily="18" charset="0"/>
              </a:rPr>
              <a:t>	      =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where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 = </a:t>
            </a:r>
            <a:r>
              <a:rPr lang="en-US" altLang="zh-CN" sz="2000" b="1" baseline="-25000">
                <a:latin typeface="Times New Roman" panose="02020603050405020304" pitchFamily="18" charset="0"/>
              </a:rPr>
              <a: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a:t>
            </a:r>
          </a:p>
          <a:p>
            <a:pPr eaLnBrk="1" hangingPunct="1">
              <a:buFont typeface="Wingdings" panose="05000000000000000000" pitchFamily="2" charset="2"/>
              <a:buNone/>
            </a:pPr>
            <a:endParaRPr lang="el-GR" altLang="en-US" sz="2000" b="1">
              <a:latin typeface="Times New Roman" panose="02020603050405020304" pitchFamily="18" charset="0"/>
            </a:endParaRPr>
          </a:p>
        </p:txBody>
      </p:sp>
    </p:spTree>
    <p:extLst>
      <p:ext uri="{BB962C8B-B14F-4D97-AF65-F5344CB8AC3E}">
        <p14:creationId xmlns:p14="http://schemas.microsoft.com/office/powerpoint/2010/main" val="306487249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What Functions are Kernels?</a:t>
            </a:r>
          </a:p>
        </p:txBody>
      </p:sp>
      <p:sp>
        <p:nvSpPr>
          <p:cNvPr id="23555"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For some functions </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checking that </a:t>
            </a:r>
          </a:p>
          <a:p>
            <a:pPr eaLnBrk="1" hangingPunct="1">
              <a:buFont typeface="Wingdings" panose="05000000000000000000" pitchFamily="2" charset="2"/>
              <a:buNone/>
            </a:pPr>
            <a:r>
              <a:rPr lang="en-US" altLang="zh-CN" sz="2400" b="1" i="1">
                <a:latin typeface="Times New Roman" panose="02020603050405020304" pitchFamily="18" charset="0"/>
              </a:rPr>
              <a:t>                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a:t>
            </a:r>
            <a:r>
              <a:rPr lang="el-GR" altLang="en-US" sz="2400" b="1">
                <a:latin typeface="Times New Roman" panose="02020603050405020304" pitchFamily="18" charset="0"/>
                <a:cs typeface="Times New Roman" panose="02020603050405020304" pitchFamily="18" charset="0"/>
              </a:rPr>
              <a:t>φ</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baseline="30000">
                <a:latin typeface="Times New Roman" panose="02020603050405020304" pitchFamily="18" charset="0"/>
              </a:rPr>
              <a:t>T</a:t>
            </a:r>
            <a:r>
              <a:rPr lang="el-GR" altLang="en-US" sz="2400" b="1">
                <a:latin typeface="Times New Roman" panose="02020603050405020304" pitchFamily="18" charset="0"/>
                <a:cs typeface="Times New Roman" panose="02020603050405020304" pitchFamily="18" charset="0"/>
              </a:rPr>
              <a:t>φ</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can be cumbersome.</a:t>
            </a:r>
            <a:r>
              <a:rPr lang="en-US" altLang="zh-CN"/>
              <a:t> </a:t>
            </a:r>
          </a:p>
          <a:p>
            <a:pPr eaLnBrk="1" hangingPunct="1"/>
            <a:r>
              <a:rPr lang="en-US" altLang="zh-CN" sz="2400" b="1">
                <a:latin typeface="Times New Roman" panose="02020603050405020304" pitchFamily="18" charset="0"/>
              </a:rPr>
              <a:t>Mercer’s theorem:  </a:t>
            </a:r>
          </a:p>
          <a:p>
            <a:pPr algn="ctr" eaLnBrk="1" hangingPunct="1">
              <a:buFont typeface="Wingdings" panose="05000000000000000000" pitchFamily="2" charset="2"/>
              <a:buNone/>
            </a:pPr>
            <a:r>
              <a:rPr lang="en-US" altLang="zh-CN" sz="2400" b="1" i="1">
                <a:latin typeface="Times New Roman" panose="02020603050405020304" pitchFamily="18" charset="0"/>
              </a:rPr>
              <a:t>Every semi-positive definite symmetric function is a kernel</a:t>
            </a:r>
          </a:p>
          <a:p>
            <a:pPr eaLnBrk="1" hangingPunct="1"/>
            <a:r>
              <a:rPr lang="en-US" altLang="zh-CN" sz="2400" b="1">
                <a:latin typeface="Times New Roman" panose="02020603050405020304" pitchFamily="18" charset="0"/>
              </a:rPr>
              <a:t>Semi-positive definite symmetric functions correspond to a semi-positive definite symmetric Gram matrix:</a:t>
            </a:r>
          </a:p>
          <a:p>
            <a:pPr algn="ctr" eaLnBrk="1" hangingPunct="1">
              <a:buFont typeface="Wingdings" panose="05000000000000000000" pitchFamily="2" charset="2"/>
              <a:buNone/>
            </a:pPr>
            <a:endParaRPr lang="en-US" altLang="zh-CN" sz="2400" i="1">
              <a:latin typeface="Times New Roman" panose="02020603050405020304" pitchFamily="18" charset="0"/>
            </a:endParaRPr>
          </a:p>
        </p:txBody>
      </p:sp>
      <p:graphicFrame>
        <p:nvGraphicFramePr>
          <p:cNvPr id="314415" name="Group 47">
            <a:extLst>
              <a:ext uri="{FF2B5EF4-FFF2-40B4-BE49-F238E27FC236}">
                <a16:creationId xmlns:a16="http://schemas.microsoft.com/office/drawing/2014/main" xmlns="" id="{D99BBF44-1D82-489E-8B27-111802DD21FA}"/>
              </a:ext>
            </a:extLst>
          </p:cNvPr>
          <p:cNvGraphicFramePr>
            <a:graphicFrameLocks noGrp="1"/>
          </p:cNvGraphicFramePr>
          <p:nvPr/>
        </p:nvGraphicFramePr>
        <p:xfrm>
          <a:off x="2895600" y="4038600"/>
          <a:ext cx="6858000" cy="1951040"/>
        </p:xfrm>
        <a:graphic>
          <a:graphicData uri="http://schemas.openxmlformats.org/drawingml/2006/table">
            <a:tbl>
              <a:tblPr/>
              <a:tblGrid>
                <a:gridCol w="1370013">
                  <a:extLst>
                    <a:ext uri="{9D8B030D-6E8A-4147-A177-3AD203B41FA5}">
                      <a16:colId xmlns:a16="http://schemas.microsoft.com/office/drawing/2014/main" xmlns="" val="1571665420"/>
                    </a:ext>
                  </a:extLst>
                </a:gridCol>
                <a:gridCol w="1373187">
                  <a:extLst>
                    <a:ext uri="{9D8B030D-6E8A-4147-A177-3AD203B41FA5}">
                      <a16:colId xmlns:a16="http://schemas.microsoft.com/office/drawing/2014/main" xmlns="" val="3311224458"/>
                    </a:ext>
                  </a:extLst>
                </a:gridCol>
                <a:gridCol w="1371600">
                  <a:extLst>
                    <a:ext uri="{9D8B030D-6E8A-4147-A177-3AD203B41FA5}">
                      <a16:colId xmlns:a16="http://schemas.microsoft.com/office/drawing/2014/main" xmlns="" val="698470990"/>
                    </a:ext>
                  </a:extLst>
                </a:gridCol>
                <a:gridCol w="1373188">
                  <a:extLst>
                    <a:ext uri="{9D8B030D-6E8A-4147-A177-3AD203B41FA5}">
                      <a16:colId xmlns:a16="http://schemas.microsoft.com/office/drawing/2014/main" xmlns="" val="1503455056"/>
                    </a:ext>
                  </a:extLst>
                </a:gridCol>
                <a:gridCol w="1370012">
                  <a:extLst>
                    <a:ext uri="{9D8B030D-6E8A-4147-A177-3AD203B41FA5}">
                      <a16:colId xmlns:a16="http://schemas.microsoft.com/office/drawing/2014/main" xmlns="" val="3157885821"/>
                    </a:ext>
                  </a:extLst>
                </a:gridCol>
              </a:tblGrid>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825735306"/>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2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50646635"/>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3420566"/>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008664349"/>
                  </a:ext>
                </a:extLst>
              </a:tr>
            </a:tbl>
          </a:graphicData>
        </a:graphic>
      </p:graphicFrame>
      <p:sp>
        <p:nvSpPr>
          <p:cNvPr id="23588" name="Text Box 44"/>
          <p:cNvSpPr txBox="1">
            <a:spLocks noChangeArrowheads="1"/>
          </p:cNvSpPr>
          <p:nvPr/>
        </p:nvSpPr>
        <p:spPr bwMode="auto">
          <a:xfrm>
            <a:off x="2057400" y="4724400"/>
            <a:ext cx="97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sz="2400">
                <a:latin typeface="Times New Roman" panose="02020603050405020304" pitchFamily="18" charset="0"/>
              </a:rPr>
              <a:t>K=</a:t>
            </a:r>
          </a:p>
        </p:txBody>
      </p:sp>
    </p:spTree>
    <p:extLst>
      <p:ext uri="{BB962C8B-B14F-4D97-AF65-F5344CB8AC3E}">
        <p14:creationId xmlns:p14="http://schemas.microsoft.com/office/powerpoint/2010/main" val="409768693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1828800" y="2286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Examples of Kernel Functions</a:t>
            </a:r>
          </a:p>
        </p:txBody>
      </p:sp>
      <p:sp>
        <p:nvSpPr>
          <p:cNvPr id="24579" name="Rectangle 5"/>
          <p:cNvSpPr>
            <a:spLocks noChangeArrowheads="1"/>
          </p:cNvSpPr>
          <p:nvPr/>
        </p:nvSpPr>
        <p:spPr bwMode="auto">
          <a:xfrm>
            <a:off x="1905000" y="1219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800"/>
              <a:t>Linear: </a:t>
            </a:r>
            <a:r>
              <a:rPr lang="en-US" altLang="zh-CN" sz="2800" i="1"/>
              <a:t>K</a:t>
            </a:r>
            <a:r>
              <a:rPr lang="en-US" altLang="zh-CN" sz="2800"/>
              <a:t>(</a:t>
            </a:r>
            <a:r>
              <a:rPr lang="en-US" altLang="zh-CN" sz="2800" b="1"/>
              <a:t>x</a:t>
            </a:r>
            <a:r>
              <a:rPr lang="en-US" altLang="zh-CN" sz="2800" b="1" baseline="-25000"/>
              <a:t>i</a:t>
            </a:r>
            <a:r>
              <a:rPr lang="en-US" altLang="zh-CN" sz="2800"/>
              <a:t>,</a:t>
            </a:r>
            <a:r>
              <a:rPr lang="en-US" altLang="zh-CN" sz="2800" b="1"/>
              <a:t>x</a:t>
            </a:r>
            <a:r>
              <a:rPr lang="en-US" altLang="zh-CN" sz="2800" b="1" baseline="-25000"/>
              <a:t>j</a:t>
            </a:r>
            <a:r>
              <a:rPr lang="en-US" altLang="zh-CN" sz="2800"/>
              <a:t>)= </a:t>
            </a:r>
            <a:r>
              <a:rPr lang="en-US" altLang="zh-CN" sz="2800" b="1"/>
              <a:t>x</a:t>
            </a:r>
            <a:r>
              <a:rPr lang="en-US" altLang="zh-CN" sz="2800" b="1" baseline="-25000"/>
              <a:t>i </a:t>
            </a:r>
            <a:r>
              <a:rPr lang="en-US" altLang="zh-CN" sz="2800" b="1" baseline="30000"/>
              <a:t>T</a:t>
            </a:r>
            <a:r>
              <a:rPr lang="en-US" altLang="zh-CN" sz="2800" b="1"/>
              <a:t>x</a:t>
            </a:r>
            <a:r>
              <a:rPr lang="en-US" altLang="zh-CN" sz="2800" b="1" baseline="-25000"/>
              <a:t>j</a:t>
            </a:r>
            <a:endParaRPr lang="en-US" altLang="zh-CN" sz="2800"/>
          </a:p>
          <a:p>
            <a:pPr eaLnBrk="1" hangingPunct="1"/>
            <a:endParaRPr lang="en-US" altLang="zh-CN" sz="2800"/>
          </a:p>
          <a:p>
            <a:pPr eaLnBrk="1" hangingPunct="1"/>
            <a:r>
              <a:rPr lang="en-US" altLang="zh-CN" sz="2400"/>
              <a:t>Polynomial of power </a:t>
            </a:r>
            <a:r>
              <a:rPr lang="en-US" altLang="zh-CN" sz="2400" i="1"/>
              <a:t>p</a:t>
            </a:r>
            <a:r>
              <a:rPr lang="en-US" altLang="zh-CN" sz="2400"/>
              <a:t>: </a:t>
            </a:r>
            <a:r>
              <a:rPr lang="en-US" altLang="zh-CN" sz="2400" i="1"/>
              <a:t>K</a:t>
            </a:r>
            <a:r>
              <a:rPr lang="en-US" altLang="zh-CN" sz="2400"/>
              <a:t>(</a:t>
            </a:r>
            <a:r>
              <a:rPr lang="en-US" altLang="zh-CN" sz="2400" b="1"/>
              <a:t>x</a:t>
            </a:r>
            <a:r>
              <a:rPr lang="en-US" altLang="zh-CN" sz="2400" b="1" baseline="-25000"/>
              <a:t>i</a:t>
            </a:r>
            <a:r>
              <a:rPr lang="en-US" altLang="zh-CN" sz="2400"/>
              <a:t>,</a:t>
            </a:r>
            <a:r>
              <a:rPr lang="en-US" altLang="zh-CN" sz="2400" b="1"/>
              <a:t>x</a:t>
            </a:r>
            <a:r>
              <a:rPr lang="en-US" altLang="zh-CN" sz="2400" b="1" baseline="-25000"/>
              <a:t>j</a:t>
            </a:r>
            <a:r>
              <a:rPr lang="en-US" altLang="zh-CN" sz="2400"/>
              <a:t>)= (1+</a:t>
            </a:r>
            <a:r>
              <a:rPr lang="en-US" altLang="zh-CN" sz="2400">
                <a:cs typeface="Times New Roman" panose="02020603050405020304" pitchFamily="18" charset="0"/>
              </a:rPr>
              <a:t> </a:t>
            </a:r>
            <a:r>
              <a:rPr lang="en-US" altLang="zh-CN" sz="2400" b="1"/>
              <a:t>x</a:t>
            </a:r>
            <a:r>
              <a:rPr lang="en-US" altLang="zh-CN" sz="2400" b="1" baseline="-25000"/>
              <a:t>i </a:t>
            </a:r>
            <a:r>
              <a:rPr lang="en-US" altLang="zh-CN" sz="2400" b="1" baseline="30000"/>
              <a:t>T</a:t>
            </a:r>
            <a:r>
              <a:rPr lang="en-US" altLang="zh-CN" sz="2400" b="1"/>
              <a:t>x</a:t>
            </a:r>
            <a:r>
              <a:rPr lang="en-US" altLang="zh-CN" sz="2400" b="1" baseline="-25000"/>
              <a:t>j</a:t>
            </a:r>
            <a:r>
              <a:rPr lang="en-US" altLang="zh-CN" sz="2400"/>
              <a:t>)</a:t>
            </a:r>
            <a:r>
              <a:rPr lang="en-US" altLang="zh-CN" sz="2400" i="1" baseline="30000"/>
              <a:t>p</a:t>
            </a:r>
          </a:p>
          <a:p>
            <a:pPr eaLnBrk="1" hangingPunct="1"/>
            <a:endParaRPr lang="en-US" altLang="zh-CN" sz="2400"/>
          </a:p>
          <a:p>
            <a:pPr eaLnBrk="1" hangingPunct="1"/>
            <a:r>
              <a:rPr lang="en-US" altLang="zh-CN" sz="2400"/>
              <a:t>Gaussian (radial-basis function network):</a:t>
            </a:r>
          </a:p>
          <a:p>
            <a:pPr eaLnBrk="1" hangingPunct="1">
              <a:buFont typeface="Wingdings" panose="05000000000000000000" pitchFamily="2" charset="2"/>
              <a:buNone/>
            </a:pPr>
            <a:endParaRPr lang="en-US" altLang="zh-CN"/>
          </a:p>
          <a:p>
            <a:pPr eaLnBrk="1" hangingPunct="1"/>
            <a:endParaRPr lang="en-US" altLang="zh-CN"/>
          </a:p>
          <a:p>
            <a:pPr eaLnBrk="1" hangingPunct="1"/>
            <a:endParaRPr lang="en-US" altLang="zh-CN" sz="2400"/>
          </a:p>
          <a:p>
            <a:pPr eaLnBrk="1" hangingPunct="1"/>
            <a:r>
              <a:rPr lang="en-US" altLang="zh-CN" sz="2400"/>
              <a:t>Sigmoid: </a:t>
            </a:r>
            <a:r>
              <a:rPr lang="en-US" altLang="zh-CN" sz="2400" i="1"/>
              <a:t>K</a:t>
            </a:r>
            <a:r>
              <a:rPr lang="en-US" altLang="zh-CN" sz="2400"/>
              <a:t>(</a:t>
            </a:r>
            <a:r>
              <a:rPr lang="en-US" altLang="zh-CN" sz="2400" b="1"/>
              <a:t>x</a:t>
            </a:r>
            <a:r>
              <a:rPr lang="en-US" altLang="zh-CN" sz="2400" b="1" baseline="-25000"/>
              <a:t>i</a:t>
            </a:r>
            <a:r>
              <a:rPr lang="en-US" altLang="zh-CN" sz="2400"/>
              <a:t>,</a:t>
            </a:r>
            <a:r>
              <a:rPr lang="en-US" altLang="zh-CN" sz="2400" b="1"/>
              <a:t>x</a:t>
            </a:r>
            <a:r>
              <a:rPr lang="en-US" altLang="zh-CN" sz="2400" b="1" baseline="-25000"/>
              <a:t>j</a:t>
            </a:r>
            <a:r>
              <a:rPr lang="en-US" altLang="zh-CN" sz="2400"/>
              <a:t>)= tanh(</a:t>
            </a:r>
            <a:r>
              <a:rPr lang="el-GR" altLang="en-US" sz="2400">
                <a:cs typeface="Times New Roman" panose="02020603050405020304" pitchFamily="18" charset="0"/>
              </a:rPr>
              <a:t>β</a:t>
            </a:r>
            <a:r>
              <a:rPr lang="en-US" altLang="zh-CN" sz="2400" baseline="-25000">
                <a:cs typeface="Times New Roman" panose="02020603050405020304" pitchFamily="18" charset="0"/>
              </a:rPr>
              <a:t>0</a:t>
            </a:r>
            <a:r>
              <a:rPr lang="en-US" altLang="zh-CN" sz="2400" b="1"/>
              <a:t>x</a:t>
            </a:r>
            <a:r>
              <a:rPr lang="en-US" altLang="zh-CN" sz="2400" b="1" baseline="-25000"/>
              <a:t>i </a:t>
            </a:r>
            <a:r>
              <a:rPr lang="en-US" altLang="zh-CN" sz="2400" b="1" baseline="30000"/>
              <a:t>T</a:t>
            </a:r>
            <a:r>
              <a:rPr lang="en-US" altLang="zh-CN" sz="2400" b="1"/>
              <a:t>x</a:t>
            </a:r>
            <a:r>
              <a:rPr lang="en-US" altLang="zh-CN" sz="2400" b="1" baseline="-25000"/>
              <a:t>j </a:t>
            </a:r>
            <a:r>
              <a:rPr lang="en-US" altLang="zh-CN" sz="2400"/>
              <a:t>+ </a:t>
            </a:r>
            <a:r>
              <a:rPr lang="el-GR" altLang="en-US" sz="2400">
                <a:cs typeface="Times New Roman" panose="02020603050405020304" pitchFamily="18" charset="0"/>
              </a:rPr>
              <a:t>β</a:t>
            </a:r>
            <a:r>
              <a:rPr lang="en-US" altLang="zh-CN" sz="2400" baseline="-25000">
                <a:cs typeface="Times New Roman" panose="02020603050405020304" pitchFamily="18" charset="0"/>
              </a:rPr>
              <a:t>1</a:t>
            </a:r>
            <a:r>
              <a:rPr lang="en-US" altLang="zh-CN" sz="2400">
                <a:cs typeface="Times New Roman" panose="02020603050405020304" pitchFamily="18" charset="0"/>
              </a:rPr>
              <a:t>)</a:t>
            </a:r>
            <a:endParaRPr lang="en-US" altLang="zh-CN" sz="2400" i="1" baseline="30000"/>
          </a:p>
        </p:txBody>
      </p:sp>
      <p:graphicFrame>
        <p:nvGraphicFramePr>
          <p:cNvPr id="24580" name="Object 7"/>
          <p:cNvGraphicFramePr>
            <a:graphicFrameLocks noChangeAspect="1"/>
          </p:cNvGraphicFramePr>
          <p:nvPr/>
        </p:nvGraphicFramePr>
        <p:xfrm>
          <a:off x="3276601" y="3505201"/>
          <a:ext cx="3948113" cy="1095375"/>
        </p:xfrm>
        <a:graphic>
          <a:graphicData uri="http://schemas.openxmlformats.org/presentationml/2006/ole">
            <mc:AlternateContent xmlns:mc="http://schemas.openxmlformats.org/markup-compatibility/2006">
              <mc:Choice xmlns:v="urn:schemas-microsoft-com:vml" Requires="v">
                <p:oleObj spid="_x0000_s26028" name="Equation" r:id="rId3" imgW="1739900" imgH="482600" progId="Equation.3">
                  <p:embed/>
                </p:oleObj>
              </mc:Choice>
              <mc:Fallback>
                <p:oleObj name="Equation" r:id="rId3" imgW="17399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1" y="3505201"/>
                        <a:ext cx="3948113"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595315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1905000" y="2286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 Mathematically</a:t>
            </a:r>
          </a:p>
        </p:txBody>
      </p:sp>
      <p:sp>
        <p:nvSpPr>
          <p:cNvPr id="25603" name="Rectangle 5"/>
          <p:cNvSpPr>
            <a:spLocks noChangeArrowheads="1"/>
          </p:cNvSpPr>
          <p:nvPr/>
        </p:nvSpPr>
        <p:spPr bwMode="auto">
          <a:xfrm>
            <a:off x="1905000" y="11430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Dual problem formulation:</a:t>
            </a: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The solution is:</a:t>
            </a: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Optimization techniques for finding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s remain the same!</a:t>
            </a:r>
            <a:endParaRPr lang="en-US" altLang="zh-CN" sz="2400" b="1">
              <a:latin typeface="Times New Roman" panose="02020603050405020304" pitchFamily="18" charset="0"/>
            </a:endParaRPr>
          </a:p>
        </p:txBody>
      </p:sp>
      <p:sp>
        <p:nvSpPr>
          <p:cNvPr id="25604" name="Text Box 6"/>
          <p:cNvSpPr txBox="1">
            <a:spLocks noChangeArrowheads="1"/>
          </p:cNvSpPr>
          <p:nvPr/>
        </p:nvSpPr>
        <p:spPr bwMode="auto">
          <a:xfrm>
            <a:off x="2438400" y="1676400"/>
            <a:ext cx="7086600" cy="156966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400" b="1">
                <a:latin typeface="Times New Roman" panose="02020603050405020304" pitchFamily="18" charset="0"/>
              </a:rPr>
              <a:t>Find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1</a:t>
            </a:r>
            <a:r>
              <a:rPr lang="en-US" altLang="zh-CN" sz="2400" b="1" i="1">
                <a:latin typeface="Times New Roman" panose="02020603050405020304" pitchFamily="18" charset="0"/>
                <a:cs typeface="Times New Roman" panose="02020603050405020304" pitchFamily="18" charset="0"/>
              </a:rPr>
              <a:t>…</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N</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rPr>
              <a:t>such that</a:t>
            </a:r>
          </a:p>
          <a:p>
            <a:pPr algn="l" eaLnBrk="1" hangingPunct="1"/>
            <a:r>
              <a:rPr lang="en-US" altLang="zh-CN" sz="2400" b="1">
                <a:latin typeface="Times New Roman" panose="02020603050405020304" pitchFamily="18" charset="0"/>
                <a:cs typeface="Times New Roman" panose="02020603050405020304" pitchFamily="18" charset="0"/>
              </a:rPr>
              <a:t>Q(</a:t>
            </a:r>
            <a:r>
              <a:rPr lang="el-GR" altLang="en-US" sz="2400" b="1">
                <a:latin typeface="Times New Roman" panose="02020603050405020304" pitchFamily="18" charset="0"/>
              </a:rPr>
              <a:t>α</a:t>
            </a:r>
            <a:r>
              <a:rPr lang="en-US" altLang="zh-CN" sz="2400" b="1">
                <a:latin typeface="Times New Roman" panose="02020603050405020304" pitchFamily="18" charset="0"/>
                <a:cs typeface="Times New Roman" panose="02020603050405020304" pitchFamily="18" charset="0"/>
              </a:rPr>
              <a:t>) =</a:t>
            </a:r>
            <a:r>
              <a:rPr lang="el-GR" altLang="en-US" sz="2400" b="1">
                <a:latin typeface="Times New Roman" panose="02020603050405020304" pitchFamily="18" charset="0"/>
                <a:cs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½</a:t>
            </a:r>
            <a:r>
              <a:rPr lang="el-GR" altLang="en-US" sz="2400" b="1">
                <a:latin typeface="Times New Roman" panose="02020603050405020304" pitchFamily="18" charset="0"/>
              </a:rPr>
              <a:t>ΣΣ</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j</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j</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is maximized and </a:t>
            </a:r>
          </a:p>
          <a:p>
            <a:pPr algn="l" eaLnBrk="1" hangingPunct="1"/>
            <a:r>
              <a:rPr lang="en-US" altLang="zh-CN" sz="2400" b="1">
                <a:latin typeface="Times New Roman" panose="02020603050405020304" pitchFamily="18" charset="0"/>
              </a:rPr>
              <a:t>(1)  </a:t>
            </a:r>
            <a:r>
              <a:rPr lang="el-GR" altLang="en-US" sz="2400" b="1">
                <a:latin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0</a:t>
            </a:r>
            <a:endParaRPr lang="en-US" altLang="zh-CN" sz="2400" b="1">
              <a:latin typeface="Times New Roman" panose="02020603050405020304" pitchFamily="18" charset="0"/>
            </a:endParaRPr>
          </a:p>
          <a:p>
            <a:pPr algn="l" eaLnBrk="1" hangingPunct="1"/>
            <a:r>
              <a:rPr lang="en-US" altLang="zh-CN" sz="2400" b="1">
                <a:latin typeface="Times New Roman" panose="02020603050405020304" pitchFamily="18" charset="0"/>
              </a:rPr>
              <a:t>(2)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a:latin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0 for all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endParaRPr lang="en-US" altLang="zh-CN" sz="2400" b="1" i="1">
              <a:latin typeface="Times New Roman" panose="02020603050405020304" pitchFamily="18" charset="0"/>
              <a:cs typeface="Times New Roman" panose="02020603050405020304" pitchFamily="18" charset="0"/>
            </a:endParaRPr>
          </a:p>
        </p:txBody>
      </p:sp>
      <p:sp>
        <p:nvSpPr>
          <p:cNvPr id="25605" name="Text Box 7"/>
          <p:cNvSpPr txBox="1">
            <a:spLocks noChangeArrowheads="1"/>
          </p:cNvSpPr>
          <p:nvPr/>
        </p:nvSpPr>
        <p:spPr bwMode="auto">
          <a:xfrm>
            <a:off x="3810000" y="4495801"/>
            <a:ext cx="32766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400" b="1" i="1">
                <a:latin typeface="Times New Roman" panose="02020603050405020304" pitchFamily="18" charset="0"/>
              </a:rPr>
              <a:t>f</a:t>
            </a:r>
            <a:r>
              <a:rPr lang="en-US" altLang="zh-CN" sz="2400" b="1">
                <a:latin typeface="Times New Roman" panose="02020603050405020304" pitchFamily="18" charset="0"/>
              </a:rPr>
              <a:t>(x) = </a:t>
            </a:r>
            <a:r>
              <a:rPr lang="el-GR" altLang="en-US" sz="2400" b="1">
                <a:latin typeface="Times New Roman" panose="02020603050405020304" pitchFamily="18" charset="0"/>
                <a:cs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a:t>
            </a:r>
            <a:r>
              <a:rPr lang="en-US" altLang="zh-CN" sz="2400" b="1" i="1">
                <a:latin typeface="Times New Roman" panose="02020603050405020304" pitchFamily="18" charset="0"/>
              </a:rPr>
              <a:t>b</a:t>
            </a:r>
          </a:p>
        </p:txBody>
      </p:sp>
    </p:spTree>
    <p:extLst>
      <p:ext uri="{BB962C8B-B14F-4D97-AF65-F5344CB8AC3E}">
        <p14:creationId xmlns:p14="http://schemas.microsoft.com/office/powerpoint/2010/main" val="423080419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1981200" y="1371601"/>
            <a:ext cx="75438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800"/>
              <a:t>SVM locates a separating hyperplane in the feature space and classify points in that space </a:t>
            </a:r>
          </a:p>
          <a:p>
            <a:pPr eaLnBrk="1" hangingPunct="1"/>
            <a:r>
              <a:rPr lang="en-US" altLang="zh-CN" sz="2800"/>
              <a:t>It does not need to represent the space explicitly, simply by defining a kernel function</a:t>
            </a:r>
          </a:p>
          <a:p>
            <a:pPr eaLnBrk="1" hangingPunct="1"/>
            <a:r>
              <a:rPr lang="en-US" altLang="zh-CN" sz="2800"/>
              <a:t>The kernel function plays the role of the dot product in the feature space.</a:t>
            </a:r>
          </a:p>
        </p:txBody>
      </p:sp>
      <p:sp>
        <p:nvSpPr>
          <p:cNvPr id="26627" name="Rectangle 5"/>
          <p:cNvSpPr>
            <a:spLocks noGrp="1" noChangeArrowheads="1"/>
          </p:cNvSpPr>
          <p:nvPr>
            <p:ph type="title"/>
          </p:nvPr>
        </p:nvSpPr>
        <p:spPr/>
        <p:txBody>
          <a:bodyPr/>
          <a:lstStyle/>
          <a:p>
            <a:pPr eaLnBrk="1" hangingPunct="1"/>
            <a:r>
              <a:rPr lang="en-US" altLang="zh-CN" smtClean="0"/>
              <a:t>Nonlinear SVM - Overview</a:t>
            </a:r>
          </a:p>
        </p:txBody>
      </p:sp>
    </p:spTree>
    <p:extLst>
      <p:ext uri="{BB962C8B-B14F-4D97-AF65-F5344CB8AC3E}">
        <p14:creationId xmlns:p14="http://schemas.microsoft.com/office/powerpoint/2010/main" val="344249820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t>Properties of SVM</a:t>
            </a:r>
          </a:p>
        </p:txBody>
      </p:sp>
      <p:sp>
        <p:nvSpPr>
          <p:cNvPr id="27651" name="Rectangle 3"/>
          <p:cNvSpPr>
            <a:spLocks noGrp="1" noChangeArrowheads="1"/>
          </p:cNvSpPr>
          <p:nvPr>
            <p:ph type="body" idx="1"/>
          </p:nvPr>
        </p:nvSpPr>
        <p:spPr>
          <a:xfrm>
            <a:off x="1981200" y="1371601"/>
            <a:ext cx="8229600" cy="4530725"/>
          </a:xfrm>
        </p:spPr>
        <p:txBody>
          <a:bodyPr/>
          <a:lstStyle/>
          <a:p>
            <a:pPr eaLnBrk="1" hangingPunct="1">
              <a:lnSpc>
                <a:spcPct val="80000"/>
              </a:lnSpc>
            </a:pPr>
            <a:r>
              <a:rPr lang="en-US" altLang="zh-CN" sz="2400" b="1"/>
              <a:t>Flexibility in choosing a similarity function</a:t>
            </a:r>
          </a:p>
          <a:p>
            <a:pPr eaLnBrk="1" hangingPunct="1">
              <a:lnSpc>
                <a:spcPct val="80000"/>
              </a:lnSpc>
            </a:pPr>
            <a:r>
              <a:rPr lang="en-US" altLang="zh-CN" sz="2400" b="1"/>
              <a:t>Sparseness of solution when dealing with large data sets</a:t>
            </a:r>
          </a:p>
          <a:p>
            <a:pPr eaLnBrk="1" hangingPunct="1">
              <a:lnSpc>
                <a:spcPct val="80000"/>
              </a:lnSpc>
              <a:buFont typeface="Wingdings" panose="05000000000000000000" pitchFamily="2" charset="2"/>
              <a:buNone/>
            </a:pPr>
            <a:r>
              <a:rPr lang="en-US" altLang="zh-CN" sz="1800" b="1"/>
              <a:t>    </a:t>
            </a:r>
            <a:r>
              <a:rPr lang="en-US" altLang="zh-CN" sz="2000" b="1"/>
              <a:t>- only support vectors are used to specify the separating hyperplane </a:t>
            </a:r>
          </a:p>
          <a:p>
            <a:pPr eaLnBrk="1" hangingPunct="1">
              <a:lnSpc>
                <a:spcPct val="80000"/>
              </a:lnSpc>
            </a:pPr>
            <a:r>
              <a:rPr lang="en-US" altLang="zh-CN" sz="2400" b="1"/>
              <a:t>Ability to handle large feature spaces</a:t>
            </a:r>
          </a:p>
          <a:p>
            <a:pPr eaLnBrk="1" hangingPunct="1">
              <a:lnSpc>
                <a:spcPct val="80000"/>
              </a:lnSpc>
              <a:buFont typeface="Wingdings" panose="05000000000000000000" pitchFamily="2" charset="2"/>
              <a:buNone/>
            </a:pPr>
            <a:r>
              <a:rPr lang="en-US" altLang="zh-CN" sz="2400" b="1"/>
              <a:t>   </a:t>
            </a:r>
            <a:r>
              <a:rPr lang="en-US" altLang="zh-CN" sz="2000" b="1"/>
              <a:t>- complexity does not depend on the dimensionality of the feature space</a:t>
            </a:r>
          </a:p>
          <a:p>
            <a:pPr eaLnBrk="1" hangingPunct="1">
              <a:lnSpc>
                <a:spcPct val="80000"/>
              </a:lnSpc>
            </a:pPr>
            <a:r>
              <a:rPr lang="en-US" altLang="zh-CN" sz="2400" b="1"/>
              <a:t>Overfitting can be controlled by soft margin approach</a:t>
            </a:r>
          </a:p>
          <a:p>
            <a:pPr eaLnBrk="1" hangingPunct="1">
              <a:lnSpc>
                <a:spcPct val="80000"/>
              </a:lnSpc>
            </a:pPr>
            <a:r>
              <a:rPr lang="en-US" altLang="zh-CN" sz="2400" b="1"/>
              <a:t>Nice math property: </a:t>
            </a:r>
            <a:r>
              <a:rPr lang="en-US" altLang="zh-CN" sz="2000" b="1"/>
              <a:t>a simple convex optimization problem which is guaranteed to converge to a single global solution</a:t>
            </a:r>
          </a:p>
          <a:p>
            <a:pPr eaLnBrk="1" hangingPunct="1">
              <a:lnSpc>
                <a:spcPct val="80000"/>
              </a:lnSpc>
            </a:pPr>
            <a:r>
              <a:rPr lang="en-US" altLang="zh-CN" sz="2400" b="1"/>
              <a:t>Feature Selection</a:t>
            </a:r>
          </a:p>
        </p:txBody>
      </p:sp>
    </p:spTree>
    <p:extLst>
      <p:ext uri="{BB962C8B-B14F-4D97-AF65-F5344CB8AC3E}">
        <p14:creationId xmlns:p14="http://schemas.microsoft.com/office/powerpoint/2010/main" val="180526727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t>SVM Applications</a:t>
            </a:r>
          </a:p>
        </p:txBody>
      </p:sp>
      <p:sp>
        <p:nvSpPr>
          <p:cNvPr id="28675" name="Rectangle 3"/>
          <p:cNvSpPr>
            <a:spLocks noGrp="1" noChangeArrowheads="1"/>
          </p:cNvSpPr>
          <p:nvPr>
            <p:ph type="body" idx="1"/>
          </p:nvPr>
        </p:nvSpPr>
        <p:spPr/>
        <p:txBody>
          <a:bodyPr/>
          <a:lstStyle/>
          <a:p>
            <a:pPr eaLnBrk="1" hangingPunct="1"/>
            <a:r>
              <a:rPr lang="en-US" altLang="zh-CN" b="1" smtClean="0"/>
              <a:t>SVM has been used successfully in many real-world problems</a:t>
            </a:r>
          </a:p>
          <a:p>
            <a:pPr eaLnBrk="1" hangingPunct="1">
              <a:buFont typeface="Wingdings" panose="05000000000000000000" pitchFamily="2" charset="2"/>
              <a:buNone/>
            </a:pPr>
            <a:r>
              <a:rPr lang="en-US" altLang="zh-CN" sz="2400"/>
              <a:t>   </a:t>
            </a:r>
            <a:r>
              <a:rPr lang="en-US" altLang="zh-CN" sz="2400" b="1"/>
              <a:t>- text (and hypertext) categorization</a:t>
            </a:r>
          </a:p>
          <a:p>
            <a:pPr eaLnBrk="1" hangingPunct="1">
              <a:buFont typeface="Wingdings" panose="05000000000000000000" pitchFamily="2" charset="2"/>
              <a:buNone/>
            </a:pPr>
            <a:r>
              <a:rPr lang="en-US" altLang="zh-CN" sz="2400" b="1"/>
              <a:t>   - image classification</a:t>
            </a:r>
          </a:p>
          <a:p>
            <a:pPr eaLnBrk="1" hangingPunct="1">
              <a:buFont typeface="Wingdings" panose="05000000000000000000" pitchFamily="2" charset="2"/>
              <a:buNone/>
            </a:pPr>
            <a:r>
              <a:rPr lang="en-US" altLang="zh-CN" sz="2400" b="1"/>
              <a:t>   - bioinformatics (Protein classification,   </a:t>
            </a:r>
          </a:p>
          <a:p>
            <a:pPr eaLnBrk="1" hangingPunct="1">
              <a:buFont typeface="Wingdings" panose="05000000000000000000" pitchFamily="2" charset="2"/>
              <a:buNone/>
            </a:pPr>
            <a:r>
              <a:rPr lang="en-US" altLang="zh-CN" sz="2400" b="1"/>
              <a:t>      Cancer classification)</a:t>
            </a:r>
          </a:p>
          <a:p>
            <a:pPr eaLnBrk="1" hangingPunct="1">
              <a:buFont typeface="Wingdings" panose="05000000000000000000" pitchFamily="2" charset="2"/>
              <a:buNone/>
            </a:pPr>
            <a:r>
              <a:rPr lang="en-US" altLang="zh-CN" sz="2400" b="1"/>
              <a:t>   - hand-written character recognition</a:t>
            </a:r>
          </a:p>
        </p:txBody>
      </p:sp>
    </p:spTree>
    <p:extLst>
      <p:ext uri="{BB962C8B-B14F-4D97-AF65-F5344CB8AC3E}">
        <p14:creationId xmlns:p14="http://schemas.microsoft.com/office/powerpoint/2010/main" val="311947467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t>Application 1: Cancer Classification</a:t>
            </a:r>
          </a:p>
        </p:txBody>
      </p:sp>
      <p:sp>
        <p:nvSpPr>
          <p:cNvPr id="29699" name="Rectangle 3"/>
          <p:cNvSpPr>
            <a:spLocks noGrp="1" noChangeArrowheads="1"/>
          </p:cNvSpPr>
          <p:nvPr>
            <p:ph type="body" sz="half" idx="1"/>
          </p:nvPr>
        </p:nvSpPr>
        <p:spPr>
          <a:xfrm>
            <a:off x="1905000" y="1295400"/>
            <a:ext cx="4114800" cy="4572000"/>
          </a:xfrm>
        </p:spPr>
        <p:txBody>
          <a:bodyPr/>
          <a:lstStyle/>
          <a:p>
            <a:pPr eaLnBrk="1" hangingPunct="1"/>
            <a:r>
              <a:rPr lang="en-US" altLang="zh-CN" sz="2600"/>
              <a:t>High Dimensional</a:t>
            </a:r>
          </a:p>
          <a:p>
            <a:pPr eaLnBrk="1" hangingPunct="1">
              <a:buFont typeface="Wingdings" panose="05000000000000000000" pitchFamily="2" charset="2"/>
              <a:buNone/>
            </a:pPr>
            <a:r>
              <a:rPr lang="en-US" altLang="zh-CN" sz="2000" b="1"/>
              <a:t>    - p&gt;1000; n&lt;100</a:t>
            </a:r>
          </a:p>
          <a:p>
            <a:pPr eaLnBrk="1" hangingPunct="1">
              <a:buFont typeface="Wingdings" panose="05000000000000000000" pitchFamily="2" charset="2"/>
              <a:buNone/>
            </a:pPr>
            <a:endParaRPr lang="en-US" altLang="zh-CN" sz="2000" b="1"/>
          </a:p>
          <a:p>
            <a:pPr eaLnBrk="1" hangingPunct="1"/>
            <a:r>
              <a:rPr lang="en-US" altLang="zh-CN" sz="2600"/>
              <a:t>Imbalanced</a:t>
            </a:r>
          </a:p>
          <a:p>
            <a:pPr eaLnBrk="1" hangingPunct="1">
              <a:buFont typeface="Wingdings" panose="05000000000000000000" pitchFamily="2" charset="2"/>
              <a:buNone/>
            </a:pPr>
            <a:r>
              <a:rPr lang="en-US" altLang="zh-CN" sz="2600"/>
              <a:t>    </a:t>
            </a:r>
            <a:r>
              <a:rPr lang="en-US" altLang="zh-CN" sz="2000" b="1"/>
              <a:t>- less positive samples</a:t>
            </a:r>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000" b="1"/>
          </a:p>
          <a:p>
            <a:pPr eaLnBrk="1" hangingPunct="1"/>
            <a:r>
              <a:rPr lang="en-US" altLang="zh-CN" sz="2600"/>
              <a:t>Many irrelevant features</a:t>
            </a:r>
          </a:p>
          <a:p>
            <a:pPr eaLnBrk="1" hangingPunct="1"/>
            <a:r>
              <a:rPr lang="en-US" altLang="zh-CN" sz="2600"/>
              <a:t>Noisy </a:t>
            </a:r>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600"/>
          </a:p>
          <a:p>
            <a:pPr eaLnBrk="1" hangingPunct="1"/>
            <a:endParaRPr lang="en-US" altLang="zh-CN" sz="2600"/>
          </a:p>
        </p:txBody>
      </p:sp>
      <p:graphicFrame>
        <p:nvGraphicFramePr>
          <p:cNvPr id="328755" name="Group 51">
            <a:extLst>
              <a:ext uri="{FF2B5EF4-FFF2-40B4-BE49-F238E27FC236}">
                <a16:creationId xmlns:a16="http://schemas.microsoft.com/office/drawing/2014/main" xmlns="" id="{2C36C93C-B1EB-4912-9CD7-7EE686F89C3E}"/>
              </a:ext>
            </a:extLst>
          </p:cNvPr>
          <p:cNvGraphicFramePr>
            <a:graphicFrameLocks noGrp="1"/>
          </p:cNvGraphicFramePr>
          <p:nvPr>
            <p:ph sz="quarter" idx="2"/>
          </p:nvPr>
        </p:nvGraphicFramePr>
        <p:xfrm>
          <a:off x="6172200" y="1600201"/>
          <a:ext cx="4038600" cy="2195547"/>
        </p:xfrm>
        <a:graphic>
          <a:graphicData uri="http://schemas.openxmlformats.org/drawingml/2006/table">
            <a:tbl>
              <a:tblPr/>
              <a:tblGrid>
                <a:gridCol w="1322388">
                  <a:extLst>
                    <a:ext uri="{9D8B030D-6E8A-4147-A177-3AD203B41FA5}">
                      <a16:colId xmlns:a16="http://schemas.microsoft.com/office/drawing/2014/main" xmlns="" val="2529712438"/>
                    </a:ext>
                  </a:extLst>
                </a:gridCol>
                <a:gridCol w="654050">
                  <a:extLst>
                    <a:ext uri="{9D8B030D-6E8A-4147-A177-3AD203B41FA5}">
                      <a16:colId xmlns:a16="http://schemas.microsoft.com/office/drawing/2014/main" xmlns="" val="1292416042"/>
                    </a:ext>
                  </a:extLst>
                </a:gridCol>
                <a:gridCol w="655637">
                  <a:extLst>
                    <a:ext uri="{9D8B030D-6E8A-4147-A177-3AD203B41FA5}">
                      <a16:colId xmlns:a16="http://schemas.microsoft.com/office/drawing/2014/main" xmlns="" val="1162760931"/>
                    </a:ext>
                  </a:extLst>
                </a:gridCol>
                <a:gridCol w="752475">
                  <a:extLst>
                    <a:ext uri="{9D8B030D-6E8A-4147-A177-3AD203B41FA5}">
                      <a16:colId xmlns:a16="http://schemas.microsoft.com/office/drawing/2014/main" xmlns="" val="3760464525"/>
                    </a:ext>
                  </a:extLst>
                </a:gridCol>
                <a:gridCol w="654050">
                  <a:extLst>
                    <a:ext uri="{9D8B030D-6E8A-4147-A177-3AD203B41FA5}">
                      <a16:colId xmlns:a16="http://schemas.microsoft.com/office/drawing/2014/main" xmlns="" val="2948065644"/>
                    </a:ext>
                  </a:extLst>
                </a:gridCol>
              </a:tblGrid>
              <a:tr h="344438">
                <a:tc gridSpan="5">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Genes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237917542"/>
                  </a:ext>
                </a:extLst>
              </a:tr>
              <a:tr h="34919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Patients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g-1</a:t>
                      </a: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g-2</a:t>
                      </a: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Comic Sans MS" panose="030F0702030302020204" pitchFamily="66" charset="0"/>
                          <a:ea typeface="宋体" panose="02010600030101010101" pitchFamily="2" charset="-122"/>
                          <a:cs typeface="Times New Roman" panose="02020603050405020304" pitchFamily="18" charset="0"/>
                        </a:rPr>
                        <a:t>……</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g-p</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926909525"/>
                  </a:ext>
                </a:extLst>
              </a:tr>
              <a:tr h="335231">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522817262"/>
                  </a:ext>
                </a:extLst>
              </a:tr>
              <a:tr h="365072">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020626639"/>
                  </a:ext>
                </a:extLst>
              </a:tr>
              <a:tr h="38253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Comic Sans MS" panose="030F0702030302020204" pitchFamily="66" charset="0"/>
                          <a:ea typeface="宋体" panose="02010600030101010101" pitchFamily="2" charset="-122"/>
                          <a:cs typeface="Times New Roman" panose="02020603050405020304" pitchFamily="18" charset="0"/>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558006838"/>
                  </a:ext>
                </a:extLst>
              </a:tr>
              <a:tr h="41903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n</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15990938"/>
                  </a:ext>
                </a:extLst>
              </a:tr>
            </a:tbl>
          </a:graphicData>
        </a:graphic>
      </p:graphicFrame>
      <p:graphicFrame>
        <p:nvGraphicFramePr>
          <p:cNvPr id="29742" name="Object 48"/>
          <p:cNvGraphicFramePr>
            <a:graphicFrameLocks noGrp="1" noChangeAspect="1"/>
          </p:cNvGraphicFramePr>
          <p:nvPr>
            <p:ph sz="quarter" idx="3"/>
          </p:nvPr>
        </p:nvGraphicFramePr>
        <p:xfrm>
          <a:off x="2362200" y="3657600"/>
          <a:ext cx="2895600" cy="838200"/>
        </p:xfrm>
        <a:graphic>
          <a:graphicData uri="http://schemas.openxmlformats.org/presentationml/2006/ole">
            <mc:AlternateContent xmlns:mc="http://schemas.openxmlformats.org/markup-compatibility/2006">
              <mc:Choice xmlns:v="urn:schemas-microsoft-com:vml" Requires="v">
                <p:oleObj spid="_x0000_s27052" name="Equation" r:id="rId3" imgW="1447800" imgH="419100" progId="Equation.3">
                  <p:embed/>
                </p:oleObj>
              </mc:Choice>
              <mc:Fallback>
                <p:oleObj name="Equation" r:id="rId3" imgW="14478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657600"/>
                        <a:ext cx="2895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756" name="Line 52"/>
          <p:cNvSpPr>
            <a:spLocks noChangeShapeType="1"/>
          </p:cNvSpPr>
          <p:nvPr/>
        </p:nvSpPr>
        <p:spPr bwMode="auto">
          <a:xfrm>
            <a:off x="6172200" y="50292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8757" name="Rectangle 53"/>
          <p:cNvSpPr>
            <a:spLocks noChangeArrowheads="1"/>
          </p:cNvSpPr>
          <p:nvPr/>
        </p:nvSpPr>
        <p:spPr bwMode="auto">
          <a:xfrm>
            <a:off x="7010400" y="4114800"/>
            <a:ext cx="3429000" cy="2057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800100" indent="-34290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257300" indent="-3429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714500" indent="-3429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171700" indent="-3429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6289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30861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5433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40005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0"/>
              </a:spcBef>
              <a:buClrTx/>
              <a:buSzTx/>
              <a:buFontTx/>
              <a:buNone/>
            </a:pPr>
            <a:r>
              <a:rPr lang="en-US" altLang="zh-CN" sz="1800" b="1">
                <a:solidFill>
                  <a:srgbClr val="CC0000"/>
                </a:solidFill>
              </a:rPr>
              <a:t>FEATURE SELECTION</a:t>
            </a:r>
          </a:p>
          <a:p>
            <a:pPr algn="ctr" eaLnBrk="1" hangingPunct="1">
              <a:spcBef>
                <a:spcPct val="0"/>
              </a:spcBef>
              <a:buClrTx/>
              <a:buSzTx/>
              <a:buFontTx/>
              <a:buNone/>
            </a:pPr>
            <a:endParaRPr lang="en-US" altLang="zh-CN" sz="1800" b="1">
              <a:solidFill>
                <a:srgbClr val="CC0000"/>
              </a:solidFill>
            </a:endParaRPr>
          </a:p>
          <a:p>
            <a:pPr algn="ctr" eaLnBrk="1" hangingPunct="1">
              <a:spcBef>
                <a:spcPct val="0"/>
              </a:spcBef>
              <a:buClrTx/>
              <a:buSzTx/>
              <a:buFontTx/>
              <a:buNone/>
            </a:pPr>
            <a:r>
              <a:rPr lang="en-US" altLang="zh-CN" sz="1800" b="1"/>
              <a:t>In the linear case,</a:t>
            </a:r>
          </a:p>
          <a:p>
            <a:pPr algn="ctr" eaLnBrk="1" hangingPunct="1">
              <a:spcBef>
                <a:spcPct val="0"/>
              </a:spcBef>
              <a:buClrTx/>
              <a:buSzTx/>
              <a:buFontTx/>
              <a:buNone/>
            </a:pPr>
            <a:r>
              <a:rPr lang="en-US" altLang="zh-CN" sz="1800" b="1"/>
              <a:t>w</a:t>
            </a:r>
            <a:r>
              <a:rPr lang="en-US" altLang="zh-CN" sz="1800" b="1" baseline="-25000"/>
              <a:t>i</a:t>
            </a:r>
            <a:r>
              <a:rPr lang="en-US" altLang="zh-CN" sz="1800" b="1" baseline="30000"/>
              <a:t>2</a:t>
            </a:r>
            <a:r>
              <a:rPr lang="en-US" altLang="zh-CN" sz="1800" b="1"/>
              <a:t> gives the ranking of dim i</a:t>
            </a:r>
          </a:p>
        </p:txBody>
      </p:sp>
      <p:sp>
        <p:nvSpPr>
          <p:cNvPr id="29745" name="Line 54"/>
          <p:cNvSpPr>
            <a:spLocks noChangeShapeType="1"/>
          </p:cNvSpPr>
          <p:nvPr/>
        </p:nvSpPr>
        <p:spPr bwMode="auto">
          <a:xfrm>
            <a:off x="3276600" y="5334000"/>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46" name="Rectangle 55"/>
          <p:cNvSpPr>
            <a:spLocks noChangeArrowheads="1"/>
          </p:cNvSpPr>
          <p:nvPr/>
        </p:nvSpPr>
        <p:spPr bwMode="auto">
          <a:xfrm>
            <a:off x="1905000" y="5715000"/>
            <a:ext cx="4953000" cy="533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b="1"/>
              <a:t>SVM is sensitive to noisy (mis-labeled) data </a:t>
            </a:r>
            <a:r>
              <a:rPr lang="en-US" altLang="zh-CN" b="1">
                <a:sym typeface="Wingdings" panose="05000000000000000000" pitchFamily="2" charset="2"/>
              </a:rPr>
              <a:t></a:t>
            </a:r>
            <a:endParaRPr lang="en-US" altLang="zh-CN" b="1"/>
          </a:p>
        </p:txBody>
      </p:sp>
    </p:spTree>
    <p:extLst>
      <p:ext uri="{BB962C8B-B14F-4D97-AF65-F5344CB8AC3E}">
        <p14:creationId xmlns:p14="http://schemas.microsoft.com/office/powerpoint/2010/main" val="2048356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7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8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56" grpId="0" animBg="1"/>
      <p:bldP spid="32875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mtClean="0"/>
              <a:t>Weakness of SVM</a:t>
            </a:r>
          </a:p>
        </p:txBody>
      </p:sp>
      <p:sp>
        <p:nvSpPr>
          <p:cNvPr id="30723" name="Rectangle 3"/>
          <p:cNvSpPr>
            <a:spLocks noGrp="1" noChangeArrowheads="1"/>
          </p:cNvSpPr>
          <p:nvPr>
            <p:ph type="body" idx="1"/>
          </p:nvPr>
        </p:nvSpPr>
        <p:spPr>
          <a:xfrm>
            <a:off x="1981200" y="1143000"/>
            <a:ext cx="8229600" cy="5029200"/>
          </a:xfrm>
        </p:spPr>
        <p:txBody>
          <a:bodyPr>
            <a:normAutofit lnSpcReduction="10000"/>
          </a:bodyPr>
          <a:lstStyle/>
          <a:p>
            <a:pPr eaLnBrk="1" hangingPunct="1">
              <a:lnSpc>
                <a:spcPct val="80000"/>
              </a:lnSpc>
            </a:pPr>
            <a:r>
              <a:rPr lang="en-US" altLang="zh-CN" sz="2400" b="1"/>
              <a:t>It is sensitive to noise</a:t>
            </a:r>
          </a:p>
          <a:p>
            <a:pPr eaLnBrk="1" hangingPunct="1">
              <a:lnSpc>
                <a:spcPct val="80000"/>
              </a:lnSpc>
              <a:buFont typeface="Wingdings" panose="05000000000000000000" pitchFamily="2" charset="2"/>
              <a:buNone/>
            </a:pPr>
            <a:r>
              <a:rPr lang="en-US" altLang="zh-CN" sz="2600"/>
              <a:t>   </a:t>
            </a:r>
            <a:r>
              <a:rPr lang="en-US" altLang="zh-CN" sz="2000" b="1"/>
              <a:t>- A relatively small number of mislabeled examples can dramatically decrease the performance</a:t>
            </a:r>
          </a:p>
          <a:p>
            <a:pPr eaLnBrk="1" hangingPunct="1">
              <a:lnSpc>
                <a:spcPct val="80000"/>
              </a:lnSpc>
              <a:buFont typeface="Wingdings" panose="05000000000000000000" pitchFamily="2" charset="2"/>
              <a:buNone/>
            </a:pPr>
            <a:endParaRPr lang="en-US" altLang="zh-CN" sz="2000" b="1"/>
          </a:p>
          <a:p>
            <a:pPr eaLnBrk="1" hangingPunct="1">
              <a:lnSpc>
                <a:spcPct val="80000"/>
              </a:lnSpc>
            </a:pPr>
            <a:r>
              <a:rPr lang="en-US" altLang="zh-CN" sz="2400" b="1"/>
              <a:t>It only considers two classes</a:t>
            </a:r>
          </a:p>
          <a:p>
            <a:pPr eaLnBrk="1" hangingPunct="1">
              <a:lnSpc>
                <a:spcPct val="80000"/>
              </a:lnSpc>
              <a:buFont typeface="Wingdings" panose="05000000000000000000" pitchFamily="2" charset="2"/>
              <a:buNone/>
            </a:pPr>
            <a:r>
              <a:rPr lang="en-US" altLang="zh-CN" sz="2600"/>
              <a:t>   </a:t>
            </a:r>
            <a:r>
              <a:rPr lang="en-US" altLang="zh-CN" sz="2000" b="1"/>
              <a:t>- how to do multi-class classification with SVM?</a:t>
            </a:r>
          </a:p>
          <a:p>
            <a:pPr eaLnBrk="1" hangingPunct="1">
              <a:lnSpc>
                <a:spcPct val="80000"/>
              </a:lnSpc>
              <a:buFont typeface="Wingdings" panose="05000000000000000000" pitchFamily="2" charset="2"/>
              <a:buNone/>
            </a:pPr>
            <a:r>
              <a:rPr lang="en-US" altLang="zh-CN" sz="2000" b="1"/>
              <a:t>    - Answer: </a:t>
            </a:r>
          </a:p>
          <a:p>
            <a:pPr eaLnBrk="1" hangingPunct="1">
              <a:lnSpc>
                <a:spcPct val="80000"/>
              </a:lnSpc>
              <a:buFont typeface="Wingdings" panose="05000000000000000000" pitchFamily="2" charset="2"/>
              <a:buNone/>
            </a:pPr>
            <a:r>
              <a:rPr lang="en-US" altLang="zh-CN" sz="2000" b="1"/>
              <a:t>    1) with output arity m, learn m SVM’s</a:t>
            </a:r>
          </a:p>
          <a:p>
            <a:pPr lvl="1" eaLnBrk="1" hangingPunct="1">
              <a:lnSpc>
                <a:spcPct val="80000"/>
              </a:lnSpc>
            </a:pPr>
            <a:r>
              <a:rPr lang="en-US" altLang="zh-CN" sz="2000" b="1">
                <a:solidFill>
                  <a:schemeClr val="hlink"/>
                </a:solidFill>
              </a:rPr>
              <a:t>SVM 1 learns “Output==1” vs “Output != 1”</a:t>
            </a:r>
          </a:p>
          <a:p>
            <a:pPr lvl="1" eaLnBrk="1" hangingPunct="1">
              <a:lnSpc>
                <a:spcPct val="80000"/>
              </a:lnSpc>
            </a:pPr>
            <a:r>
              <a:rPr lang="en-US" altLang="zh-CN" sz="2000" b="1">
                <a:solidFill>
                  <a:schemeClr val="hlink"/>
                </a:solidFill>
              </a:rPr>
              <a:t>SVM 2 learns “Output==2” vs “Output != 2”</a:t>
            </a:r>
          </a:p>
          <a:p>
            <a:pPr lvl="1" eaLnBrk="1" hangingPunct="1">
              <a:lnSpc>
                <a:spcPct val="80000"/>
              </a:lnSpc>
            </a:pPr>
            <a:r>
              <a:rPr lang="en-US" altLang="zh-CN" sz="2000" b="1">
                <a:solidFill>
                  <a:schemeClr val="hlink"/>
                </a:solidFill>
              </a:rPr>
              <a:t>:</a:t>
            </a:r>
          </a:p>
          <a:p>
            <a:pPr lvl="1" eaLnBrk="1" hangingPunct="1">
              <a:lnSpc>
                <a:spcPct val="80000"/>
              </a:lnSpc>
            </a:pPr>
            <a:r>
              <a:rPr lang="en-US" altLang="zh-CN" sz="2000" b="1">
                <a:solidFill>
                  <a:schemeClr val="hlink"/>
                </a:solidFill>
              </a:rPr>
              <a:t>SVM m learns “Output==m” vs “Output != m”</a:t>
            </a:r>
          </a:p>
          <a:p>
            <a:pPr eaLnBrk="1" hangingPunct="1">
              <a:lnSpc>
                <a:spcPct val="80000"/>
              </a:lnSpc>
              <a:buFont typeface="Wingdings" panose="05000000000000000000" pitchFamily="2" charset="2"/>
              <a:buNone/>
            </a:pPr>
            <a:r>
              <a:rPr lang="en-US" altLang="zh-CN" sz="2000" b="1"/>
              <a:t>     2)To predict the output for a new input, just predict with each SVM and find out which one puts the prediction the furthest into the positive region.</a:t>
            </a:r>
          </a:p>
          <a:p>
            <a:pPr algn="ctr" eaLnBrk="1" hangingPunct="1">
              <a:lnSpc>
                <a:spcPct val="80000"/>
              </a:lnSpc>
              <a:spcBef>
                <a:spcPct val="0"/>
              </a:spcBef>
              <a:buClrTx/>
              <a:buSzTx/>
              <a:buFontTx/>
              <a:buNone/>
            </a:pPr>
            <a:endParaRPr lang="en-US" altLang="zh-CN" sz="2000" b="1"/>
          </a:p>
        </p:txBody>
      </p:sp>
    </p:spTree>
    <p:extLst>
      <p:ext uri="{BB962C8B-B14F-4D97-AF65-F5344CB8AC3E}">
        <p14:creationId xmlns:p14="http://schemas.microsoft.com/office/powerpoint/2010/main" val="2483905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 Dimensional Array</a:t>
            </a:r>
            <a:endParaRPr lang="en-IN" dirty="0"/>
          </a:p>
        </p:txBody>
      </p:sp>
      <p:sp>
        <p:nvSpPr>
          <p:cNvPr id="3" name="Content Placeholder 2"/>
          <p:cNvSpPr>
            <a:spLocks noGrp="1"/>
          </p:cNvSpPr>
          <p:nvPr>
            <p:ph idx="1"/>
          </p:nvPr>
        </p:nvSpPr>
        <p:spPr/>
        <p:txBody>
          <a:bodyPr>
            <a:normAutofit fontScale="92500" lnSpcReduction="20000"/>
          </a:bodyPr>
          <a:lstStyle/>
          <a:p>
            <a:r>
              <a:rPr lang="en-US" dirty="0" smtClean="0"/>
              <a:t>Create </a:t>
            </a:r>
            <a:r>
              <a:rPr lang="en-US" dirty="0"/>
              <a:t>a multidimensional array as follows: </a:t>
            </a:r>
          </a:p>
          <a:p>
            <a:r>
              <a:rPr lang="en-US" dirty="0"/>
              <a:t>In: m = array([</a:t>
            </a:r>
            <a:r>
              <a:rPr lang="en-US" dirty="0" err="1"/>
              <a:t>arange</a:t>
            </a:r>
            <a:r>
              <a:rPr lang="en-US" dirty="0"/>
              <a:t>(2), </a:t>
            </a:r>
            <a:r>
              <a:rPr lang="en-US" dirty="0" err="1"/>
              <a:t>arange</a:t>
            </a:r>
            <a:r>
              <a:rPr lang="en-US" dirty="0"/>
              <a:t>(2)]) </a:t>
            </a:r>
          </a:p>
          <a:p>
            <a:r>
              <a:rPr lang="en-IN" dirty="0"/>
              <a:t>In: m </a:t>
            </a:r>
          </a:p>
          <a:p>
            <a:r>
              <a:rPr lang="en-IN" dirty="0"/>
              <a:t>Out: </a:t>
            </a:r>
          </a:p>
          <a:p>
            <a:r>
              <a:rPr lang="en-IN" dirty="0"/>
              <a:t>array([[0, 1], </a:t>
            </a:r>
          </a:p>
          <a:p>
            <a:r>
              <a:rPr lang="en-IN" dirty="0"/>
              <a:t>[0, 1]]) </a:t>
            </a:r>
          </a:p>
          <a:p>
            <a:r>
              <a:rPr lang="en-US" dirty="0"/>
              <a:t>Show the array shape as follows: </a:t>
            </a:r>
          </a:p>
          <a:p>
            <a:endParaRPr lang="en-IN" dirty="0"/>
          </a:p>
          <a:p>
            <a:r>
              <a:rPr lang="en-IN" dirty="0"/>
              <a:t>In: </a:t>
            </a:r>
            <a:r>
              <a:rPr lang="en-IN" dirty="0" err="1"/>
              <a:t>m.shape</a:t>
            </a:r>
            <a:r>
              <a:rPr lang="en-IN" dirty="0"/>
              <a:t> </a:t>
            </a:r>
          </a:p>
          <a:p>
            <a:r>
              <a:rPr lang="en-IN" dirty="0"/>
              <a:t>Out: (2, 2) </a:t>
            </a:r>
          </a:p>
        </p:txBody>
      </p:sp>
    </p:spTree>
    <p:extLst>
      <p:ext uri="{BB962C8B-B14F-4D97-AF65-F5344CB8AC3E}">
        <p14:creationId xmlns:p14="http://schemas.microsoft.com/office/powerpoint/2010/main" val="11908845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t>Application 2: Text Categorization</a:t>
            </a:r>
          </a:p>
        </p:txBody>
      </p:sp>
      <p:sp>
        <p:nvSpPr>
          <p:cNvPr id="31747" name="Rectangle 3"/>
          <p:cNvSpPr>
            <a:spLocks noGrp="1" noChangeArrowheads="1"/>
          </p:cNvSpPr>
          <p:nvPr>
            <p:ph type="body" idx="1"/>
          </p:nvPr>
        </p:nvSpPr>
        <p:spPr/>
        <p:txBody>
          <a:bodyPr/>
          <a:lstStyle/>
          <a:p>
            <a:pPr eaLnBrk="1" hangingPunct="1"/>
            <a:r>
              <a:rPr lang="en-US" altLang="zh-CN" smtClean="0"/>
              <a:t>Task: The classification of natural text (or hypertext) documents into a fixed number of predefined categories based on their content.</a:t>
            </a:r>
          </a:p>
          <a:p>
            <a:pPr eaLnBrk="1" hangingPunct="1">
              <a:buFont typeface="Wingdings" panose="05000000000000000000" pitchFamily="2" charset="2"/>
              <a:buNone/>
            </a:pPr>
            <a:r>
              <a:rPr lang="en-US" altLang="zh-CN" smtClean="0"/>
              <a:t>   </a:t>
            </a:r>
            <a:r>
              <a:rPr lang="en-US" altLang="zh-CN" sz="2400"/>
              <a:t>- email filtering, web searching, sorting documents by topic, etc..</a:t>
            </a:r>
          </a:p>
          <a:p>
            <a:pPr eaLnBrk="1" hangingPunct="1"/>
            <a:r>
              <a:rPr lang="en-US" altLang="zh-CN" smtClean="0"/>
              <a:t>A document can be assigned to more than one category, so this can be viewed as a series of binary classification problems, one for each category</a:t>
            </a:r>
          </a:p>
          <a:p>
            <a:pPr eaLnBrk="1" hangingPunct="1"/>
            <a:endParaRPr lang="en-US" altLang="zh-CN" smtClean="0"/>
          </a:p>
        </p:txBody>
      </p:sp>
    </p:spTree>
    <p:extLst>
      <p:ext uri="{BB962C8B-B14F-4D97-AF65-F5344CB8AC3E}">
        <p14:creationId xmlns:p14="http://schemas.microsoft.com/office/powerpoint/2010/main" val="303477820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2074864" y="304801"/>
            <a:ext cx="8593137"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3000">
                <a:solidFill>
                  <a:schemeClr val="tx1"/>
                </a:solidFill>
                <a:latin typeface="Arial" panose="020B0604020202020204" pitchFamily="34" charset="0"/>
                <a:ea typeface="SimSun" panose="02010600030101010101" pitchFamily="2" charset="-122"/>
              </a:defRPr>
            </a:lvl1pPr>
            <a:lvl2pPr marL="669925" indent="-325438" defTabSz="1008063">
              <a:spcBef>
                <a:spcPct val="20000"/>
              </a:spcBef>
              <a:buClr>
                <a:schemeClr val="accent2"/>
              </a:buClr>
              <a:buSzPct val="6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chemeClr val="tx1"/>
                </a:solidFill>
                <a:latin typeface="Arial" panose="020B0604020202020204" pitchFamily="34" charset="0"/>
                <a:ea typeface="SimSun" panose="02010600030101010101" pitchFamily="2" charset="-122"/>
              </a:defRPr>
            </a:lvl2pPr>
            <a:lvl3pPr marL="1022350" indent="-350838"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chemeClr val="tx1"/>
                </a:solidFill>
                <a:latin typeface="Arial" panose="020B0604020202020204" pitchFamily="34" charset="0"/>
                <a:ea typeface="SimSun" panose="02010600030101010101" pitchFamily="2" charset="-122"/>
              </a:defRPr>
            </a:lvl3pPr>
            <a:lvl4pPr marL="1339850" indent="-315913" defTabSz="1008063">
              <a:spcBef>
                <a:spcPct val="20000"/>
              </a:spcBef>
              <a:buClr>
                <a:schemeClr val="accent2"/>
              </a:buClr>
              <a:buSzPct val="7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4pPr>
            <a:lvl5pPr marL="1681163" indent="-339725" defTabSz="1008063">
              <a:spcBef>
                <a:spcPct val="20000"/>
              </a:spcBef>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5pPr>
            <a:lvl6pPr marL="21383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6pPr>
            <a:lvl7pPr marL="25955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7pPr>
            <a:lvl8pPr marL="30527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8pPr>
            <a:lvl9pPr marL="35099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GB" altLang="zh-CN" sz="4200">
                <a:solidFill>
                  <a:schemeClr val="tx2"/>
                </a:solidFill>
                <a:latin typeface="Garamond" panose="02020404030301010803" pitchFamily="18" charset="0"/>
              </a:rPr>
              <a:t>Representation of Text</a:t>
            </a:r>
          </a:p>
        </p:txBody>
      </p:sp>
      <p:sp>
        <p:nvSpPr>
          <p:cNvPr id="32771" name="Rectangle 5"/>
          <p:cNvSpPr>
            <a:spLocks noChangeArrowheads="1"/>
          </p:cNvSpPr>
          <p:nvPr/>
        </p:nvSpPr>
        <p:spPr bwMode="auto">
          <a:xfrm>
            <a:off x="1905000" y="1371600"/>
            <a:ext cx="8077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77825" indent="-377825"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3000">
                <a:solidFill>
                  <a:schemeClr val="tx1"/>
                </a:solidFill>
                <a:latin typeface="Arial" panose="020B0604020202020204" pitchFamily="34" charset="0"/>
                <a:ea typeface="SimSun" panose="02010600030101010101" pitchFamily="2" charset="-122"/>
              </a:defRPr>
            </a:lvl1pPr>
            <a:lvl2pPr marL="819150" indent="-315913" defTabSz="1008063">
              <a:spcBef>
                <a:spcPct val="20000"/>
              </a:spcBef>
              <a:buClr>
                <a:schemeClr val="accent2"/>
              </a:buClr>
              <a:buSzPct val="6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chemeClr val="tx1"/>
                </a:solidFill>
                <a:latin typeface="Arial" panose="020B0604020202020204" pitchFamily="34" charset="0"/>
                <a:ea typeface="SimSun" panose="02010600030101010101" pitchFamily="2" charset="-122"/>
              </a:defRPr>
            </a:lvl2pPr>
            <a:lvl3pPr marL="1260475" indent="-252413"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chemeClr val="tx1"/>
                </a:solidFill>
                <a:latin typeface="Arial" panose="020B0604020202020204" pitchFamily="34" charset="0"/>
                <a:ea typeface="SimSun" panose="02010600030101010101" pitchFamily="2" charset="-122"/>
              </a:defRPr>
            </a:lvl3pPr>
            <a:lvl4pPr marL="1763713" indent="-252413" defTabSz="1008063">
              <a:spcBef>
                <a:spcPct val="20000"/>
              </a:spcBef>
              <a:buClr>
                <a:schemeClr val="accent2"/>
              </a:buClr>
              <a:buSzPct val="7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4pPr>
            <a:lvl5pPr marL="2268538" indent="-252413" defTabSz="1008063">
              <a:spcBef>
                <a:spcPct val="20000"/>
              </a:spcBef>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5pPr>
            <a:lvl6pPr marL="27257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6pPr>
            <a:lvl7pPr marL="31829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7pPr>
            <a:lvl8pPr marL="36401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8pPr>
            <a:lvl9pPr marL="40973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9pPr>
          </a:lstStyle>
          <a:p>
            <a:pPr eaLnBrk="1" hangingPunct="1">
              <a:buFont typeface="Wingdings" panose="05000000000000000000" pitchFamily="2" charset="2"/>
              <a:buNone/>
            </a:pPr>
            <a:r>
              <a:rPr lang="en-GB" altLang="zh-CN" sz="2400"/>
              <a:t>IR</a:t>
            </a:r>
            <a:r>
              <a:rPr lang="en-GB" altLang="zh-CN" sz="2400">
                <a:latin typeface="Tahoma" panose="020B0604030504040204" pitchFamily="34" charset="0"/>
              </a:rPr>
              <a:t>’</a:t>
            </a:r>
            <a:r>
              <a:rPr lang="en-GB" altLang="zh-CN" sz="2400"/>
              <a:t>s vector space model (aka bag-of-words representation)</a:t>
            </a:r>
          </a:p>
          <a:p>
            <a:pPr eaLnBrk="1" hangingPunct="1"/>
            <a:r>
              <a:rPr lang="en-GB" altLang="zh-CN" sz="2400"/>
              <a:t>A doc is represented by a vector indexed by a pre-fixed set or dictionary of terms</a:t>
            </a:r>
          </a:p>
          <a:p>
            <a:pPr eaLnBrk="1" hangingPunct="1"/>
            <a:r>
              <a:rPr lang="en-GB" altLang="zh-CN" sz="2400"/>
              <a:t>Values of an entry can be binary or weights</a:t>
            </a:r>
          </a:p>
          <a:p>
            <a:pPr eaLnBrk="1" hangingPunct="1"/>
            <a:endParaRPr lang="en-GB" altLang="zh-CN" sz="2400"/>
          </a:p>
          <a:p>
            <a:pPr eaLnBrk="1" hangingPunct="1"/>
            <a:endParaRPr lang="en-GB" altLang="zh-CN" sz="2400"/>
          </a:p>
          <a:p>
            <a:pPr eaLnBrk="1" hangingPunct="1"/>
            <a:endParaRPr lang="en-GB" altLang="zh-CN" sz="2400"/>
          </a:p>
          <a:p>
            <a:pPr eaLnBrk="1" hangingPunct="1"/>
            <a:r>
              <a:rPr lang="en-GB" altLang="zh-CN" sz="2400"/>
              <a:t>Normalization, stop words, word stems </a:t>
            </a:r>
          </a:p>
          <a:p>
            <a:pPr eaLnBrk="1" hangingPunct="1"/>
            <a:r>
              <a:rPr lang="en-GB" altLang="zh-CN" sz="2400"/>
              <a:t>Doc x =&gt; </a:t>
            </a:r>
            <a:r>
              <a:rPr lang="en-US" altLang="zh-CN" sz="2400" b="1"/>
              <a:t>φ</a:t>
            </a:r>
            <a:r>
              <a:rPr lang="en-US" altLang="zh-CN" sz="2400"/>
              <a:t>(</a:t>
            </a:r>
            <a:r>
              <a:rPr lang="en-US" altLang="zh-CN" sz="2400" i="1"/>
              <a:t>x</a:t>
            </a:r>
            <a:r>
              <a:rPr lang="en-US" altLang="zh-CN" sz="2400"/>
              <a:t>)</a:t>
            </a:r>
            <a:endParaRPr lang="en-GB" altLang="zh-CN" sz="2400"/>
          </a:p>
          <a:p>
            <a:pPr eaLnBrk="1" hangingPunct="1">
              <a:buFont typeface="Wingdings" panose="05000000000000000000" pitchFamily="2" charset="2"/>
              <a:buNone/>
            </a:pPr>
            <a:r>
              <a:rPr lang="en-GB" altLang="zh-CN"/>
              <a:t>    </a:t>
            </a:r>
          </a:p>
        </p:txBody>
      </p:sp>
      <p:pic>
        <p:nvPicPr>
          <p:cNvPr id="32772" name="Picture 7" descr="figu15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1"/>
            <a:ext cx="26670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13646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mtClean="0"/>
              <a:t>Text Categorization using SVM</a:t>
            </a:r>
          </a:p>
        </p:txBody>
      </p:sp>
      <p:sp>
        <p:nvSpPr>
          <p:cNvPr id="33795" name="Rectangle 3"/>
          <p:cNvSpPr>
            <a:spLocks noGrp="1" noChangeArrowheads="1"/>
          </p:cNvSpPr>
          <p:nvPr>
            <p:ph type="body" idx="1"/>
          </p:nvPr>
        </p:nvSpPr>
        <p:spPr/>
        <p:txBody>
          <a:bodyPr/>
          <a:lstStyle/>
          <a:p>
            <a:pPr eaLnBrk="1" hangingPunct="1"/>
            <a:r>
              <a:rPr lang="en-US" altLang="zh-CN" sz="2400" b="1"/>
              <a:t>The distance between two documents is φ(</a:t>
            </a:r>
            <a:r>
              <a:rPr lang="en-US" altLang="zh-CN" sz="2400" b="1" i="1"/>
              <a:t>x</a:t>
            </a:r>
            <a:r>
              <a:rPr lang="en-US" altLang="zh-CN" sz="2400" b="1"/>
              <a:t>)·φ(</a:t>
            </a:r>
            <a:r>
              <a:rPr lang="en-US" altLang="zh-CN" sz="2400" b="1" i="1"/>
              <a:t>z)</a:t>
            </a:r>
            <a:r>
              <a:rPr lang="en-US" altLang="zh-CN" sz="2400" b="1"/>
              <a:t> </a:t>
            </a:r>
          </a:p>
          <a:p>
            <a:pPr eaLnBrk="1" hangingPunct="1">
              <a:buFont typeface="Wingdings" panose="05000000000000000000" pitchFamily="2" charset="2"/>
              <a:buNone/>
            </a:pPr>
            <a:r>
              <a:rPr lang="en-US" altLang="zh-CN" sz="2400" b="1"/>
              <a:t>    </a:t>
            </a:r>
          </a:p>
          <a:p>
            <a:pPr eaLnBrk="1" hangingPunct="1"/>
            <a:r>
              <a:rPr lang="en-US" altLang="zh-CN" sz="2400" b="1" i="1"/>
              <a:t>K</a:t>
            </a:r>
            <a:r>
              <a:rPr lang="en-US" altLang="zh-CN" sz="2400" b="1"/>
              <a:t>(</a:t>
            </a:r>
            <a:r>
              <a:rPr lang="en-US" altLang="zh-CN" sz="2400" b="1" i="1"/>
              <a:t>x,z</a:t>
            </a:r>
            <a:r>
              <a:rPr lang="en-US" altLang="zh-CN" sz="2400" b="1"/>
              <a:t>) = 〈φ(</a:t>
            </a:r>
            <a:r>
              <a:rPr lang="en-US" altLang="zh-CN" sz="2400" b="1" i="1"/>
              <a:t>x</a:t>
            </a:r>
            <a:r>
              <a:rPr lang="en-US" altLang="zh-CN" sz="2400" b="1"/>
              <a:t>)·φ(</a:t>
            </a:r>
            <a:r>
              <a:rPr lang="en-US" altLang="zh-CN" sz="2400" b="1" i="1"/>
              <a:t>z</a:t>
            </a:r>
            <a:r>
              <a:rPr lang="en-US" altLang="zh-CN" sz="2400" b="1"/>
              <a:t>) is a valid kernel, SVM can be used with </a:t>
            </a:r>
            <a:r>
              <a:rPr lang="en-US" altLang="zh-CN" sz="2400" b="1" i="1"/>
              <a:t>K</a:t>
            </a:r>
            <a:r>
              <a:rPr lang="en-US" altLang="zh-CN" sz="2400" b="1"/>
              <a:t>(</a:t>
            </a:r>
            <a:r>
              <a:rPr lang="en-US" altLang="zh-CN" sz="2400" b="1" i="1"/>
              <a:t>x,z</a:t>
            </a:r>
            <a:r>
              <a:rPr lang="en-US" altLang="zh-CN" sz="2400" b="1"/>
              <a:t>) for discrimination. </a:t>
            </a:r>
          </a:p>
          <a:p>
            <a:pPr eaLnBrk="1" hangingPunct="1">
              <a:buFont typeface="Wingdings" panose="05000000000000000000" pitchFamily="2" charset="2"/>
              <a:buNone/>
            </a:pPr>
            <a:endParaRPr lang="en-US" altLang="zh-CN" sz="2400" b="1"/>
          </a:p>
          <a:p>
            <a:pPr eaLnBrk="1" hangingPunct="1"/>
            <a:r>
              <a:rPr lang="en-US" altLang="zh-CN" sz="2400" b="1"/>
              <a:t>Why SVM?</a:t>
            </a:r>
          </a:p>
          <a:p>
            <a:pPr eaLnBrk="1" hangingPunct="1">
              <a:buFont typeface="Wingdings" panose="05000000000000000000" pitchFamily="2" charset="2"/>
              <a:buNone/>
            </a:pPr>
            <a:r>
              <a:rPr lang="en-US" altLang="zh-CN" sz="2000" b="1"/>
              <a:t>   -</a:t>
            </a:r>
            <a:r>
              <a:rPr lang="en-GB" altLang="zh-CN" sz="2000" b="1"/>
              <a:t>High dimensional input space</a:t>
            </a:r>
          </a:p>
          <a:p>
            <a:pPr eaLnBrk="1" hangingPunct="1">
              <a:buFont typeface="Wingdings" panose="05000000000000000000" pitchFamily="2" charset="2"/>
              <a:buNone/>
            </a:pPr>
            <a:r>
              <a:rPr lang="en-GB" altLang="zh-CN" sz="2000" b="1"/>
              <a:t>   -Few irrelevant features (dense concept)</a:t>
            </a:r>
          </a:p>
          <a:p>
            <a:pPr eaLnBrk="1" hangingPunct="1">
              <a:buFont typeface="Wingdings" panose="05000000000000000000" pitchFamily="2" charset="2"/>
              <a:buNone/>
            </a:pPr>
            <a:r>
              <a:rPr lang="en-GB" altLang="zh-CN" sz="2000" b="1"/>
              <a:t>   -Sparse document vectors (sparse instances)</a:t>
            </a:r>
          </a:p>
          <a:p>
            <a:pPr eaLnBrk="1" hangingPunct="1">
              <a:buFont typeface="Wingdings" panose="05000000000000000000" pitchFamily="2" charset="2"/>
              <a:buNone/>
            </a:pPr>
            <a:r>
              <a:rPr lang="en-GB" altLang="zh-CN" sz="2000" b="1"/>
              <a:t>   -Text categorization problems are linearly separable</a:t>
            </a:r>
            <a:endParaRPr lang="en-US" altLang="zh-CN" sz="2000" b="1"/>
          </a:p>
        </p:txBody>
      </p:sp>
    </p:spTree>
    <p:extLst>
      <p:ext uri="{BB962C8B-B14F-4D97-AF65-F5344CB8AC3E}">
        <p14:creationId xmlns:p14="http://schemas.microsoft.com/office/powerpoint/2010/main" val="21111035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05000" y="228600"/>
            <a:ext cx="8229600" cy="712788"/>
          </a:xfrm>
        </p:spPr>
        <p:txBody>
          <a:bodyPr/>
          <a:lstStyle/>
          <a:p>
            <a:pPr eaLnBrk="1" hangingPunct="1"/>
            <a:r>
              <a:rPr lang="en-US" altLang="zh-CN" sz="3800"/>
              <a:t>Some Issues</a:t>
            </a:r>
          </a:p>
        </p:txBody>
      </p:sp>
      <p:sp>
        <p:nvSpPr>
          <p:cNvPr id="34819" name="Rectangle 3"/>
          <p:cNvSpPr>
            <a:spLocks noGrp="1" noChangeArrowheads="1"/>
          </p:cNvSpPr>
          <p:nvPr>
            <p:ph type="body" idx="1"/>
          </p:nvPr>
        </p:nvSpPr>
        <p:spPr>
          <a:xfrm>
            <a:off x="1905000" y="1143000"/>
            <a:ext cx="8229600" cy="5257800"/>
          </a:xfrm>
        </p:spPr>
        <p:txBody>
          <a:bodyPr/>
          <a:lstStyle/>
          <a:p>
            <a:pPr eaLnBrk="1" hangingPunct="1">
              <a:lnSpc>
                <a:spcPct val="80000"/>
              </a:lnSpc>
            </a:pPr>
            <a:r>
              <a:rPr lang="en-US" altLang="zh-CN" sz="2400" b="1"/>
              <a:t>Choice of kernel</a:t>
            </a:r>
          </a:p>
          <a:p>
            <a:pPr eaLnBrk="1" hangingPunct="1">
              <a:lnSpc>
                <a:spcPct val="80000"/>
              </a:lnSpc>
              <a:buFont typeface="Wingdings" panose="05000000000000000000" pitchFamily="2" charset="2"/>
              <a:buNone/>
            </a:pPr>
            <a:r>
              <a:rPr lang="en-US" altLang="zh-CN" sz="2000" b="1"/>
              <a:t>    - Gaussian or polynomial kernel is default</a:t>
            </a:r>
          </a:p>
          <a:p>
            <a:pPr eaLnBrk="1" hangingPunct="1">
              <a:lnSpc>
                <a:spcPct val="80000"/>
              </a:lnSpc>
              <a:buFont typeface="Wingdings" panose="05000000000000000000" pitchFamily="2" charset="2"/>
              <a:buNone/>
            </a:pPr>
            <a:r>
              <a:rPr lang="en-US" altLang="zh-CN" sz="2000" b="1"/>
              <a:t>    - if ineffective, more elaborate kernels are needed</a:t>
            </a:r>
          </a:p>
          <a:p>
            <a:pPr eaLnBrk="1" hangingPunct="1">
              <a:lnSpc>
                <a:spcPct val="80000"/>
              </a:lnSpc>
              <a:buFont typeface="Wingdings" panose="05000000000000000000" pitchFamily="2" charset="2"/>
              <a:buNone/>
            </a:pPr>
            <a:r>
              <a:rPr lang="en-US" altLang="zh-CN" sz="2000" b="1"/>
              <a:t>    - domain experts can give assistance in formulating appropriate similarity measures</a:t>
            </a:r>
          </a:p>
          <a:p>
            <a:pPr eaLnBrk="1" hangingPunct="1">
              <a:lnSpc>
                <a:spcPct val="80000"/>
              </a:lnSpc>
              <a:buFont typeface="Wingdings" panose="05000000000000000000" pitchFamily="2" charset="2"/>
              <a:buNone/>
            </a:pPr>
            <a:endParaRPr lang="en-US" altLang="zh-CN" sz="2000" b="1"/>
          </a:p>
          <a:p>
            <a:pPr eaLnBrk="1" hangingPunct="1">
              <a:lnSpc>
                <a:spcPct val="80000"/>
              </a:lnSpc>
            </a:pPr>
            <a:r>
              <a:rPr lang="en-US" altLang="zh-CN" sz="2400" b="1"/>
              <a:t>Choice of kernel parameters</a:t>
            </a:r>
          </a:p>
          <a:p>
            <a:pPr eaLnBrk="1" hangingPunct="1">
              <a:lnSpc>
                <a:spcPct val="80000"/>
              </a:lnSpc>
              <a:buFont typeface="Wingdings" panose="05000000000000000000" pitchFamily="2" charset="2"/>
              <a:buNone/>
            </a:pPr>
            <a:r>
              <a:rPr lang="en-US" altLang="zh-CN" sz="2000" b="1"/>
              <a:t>   - e.g. </a:t>
            </a:r>
            <a:r>
              <a:rPr lang="en-CA" altLang="zh-CN" sz="2000" b="1"/>
              <a:t>σ in Gaussian kernel</a:t>
            </a:r>
          </a:p>
          <a:p>
            <a:pPr eaLnBrk="1" hangingPunct="1">
              <a:lnSpc>
                <a:spcPct val="80000"/>
              </a:lnSpc>
              <a:buFont typeface="Wingdings" panose="05000000000000000000" pitchFamily="2" charset="2"/>
              <a:buNone/>
            </a:pPr>
            <a:r>
              <a:rPr lang="en-US" altLang="zh-CN" sz="2000" b="1"/>
              <a:t>   - </a:t>
            </a:r>
            <a:r>
              <a:rPr lang="en-CA" altLang="zh-CN" sz="2000" b="1"/>
              <a:t>σ is the distance between closest points with different classifications </a:t>
            </a:r>
          </a:p>
          <a:p>
            <a:pPr eaLnBrk="1" hangingPunct="1">
              <a:lnSpc>
                <a:spcPct val="80000"/>
              </a:lnSpc>
              <a:buFont typeface="Wingdings" panose="05000000000000000000" pitchFamily="2" charset="2"/>
              <a:buNone/>
            </a:pPr>
            <a:r>
              <a:rPr lang="en-US" altLang="zh-CN" sz="2000" b="1"/>
              <a:t>   -</a:t>
            </a:r>
            <a:r>
              <a:rPr lang="en-CA" altLang="zh-CN" sz="2000" b="1"/>
              <a:t> In the absence of reliable criteria, applications rely on the use of a validation set or cross-validation to set such parameters. </a:t>
            </a:r>
          </a:p>
          <a:p>
            <a:pPr eaLnBrk="1" hangingPunct="1">
              <a:lnSpc>
                <a:spcPct val="80000"/>
              </a:lnSpc>
              <a:buFont typeface="Wingdings" panose="05000000000000000000" pitchFamily="2" charset="2"/>
              <a:buNone/>
            </a:pPr>
            <a:endParaRPr lang="en-CA" altLang="zh-CN" sz="2000" b="1"/>
          </a:p>
          <a:p>
            <a:pPr eaLnBrk="1" hangingPunct="1">
              <a:lnSpc>
                <a:spcPct val="80000"/>
              </a:lnSpc>
            </a:pPr>
            <a:r>
              <a:rPr lang="en-US" altLang="zh-CN" sz="2400" b="1"/>
              <a:t>Optimization criterion</a:t>
            </a:r>
            <a:r>
              <a:rPr lang="en-US" altLang="zh-CN" sz="2100"/>
              <a:t> – Hard margin v.s. Soft margin</a:t>
            </a:r>
          </a:p>
          <a:p>
            <a:pPr eaLnBrk="1" hangingPunct="1">
              <a:lnSpc>
                <a:spcPct val="80000"/>
              </a:lnSpc>
              <a:buFont typeface="Wingdings" panose="05000000000000000000" pitchFamily="2" charset="2"/>
              <a:buNone/>
            </a:pPr>
            <a:r>
              <a:rPr lang="en-US" altLang="zh-CN" sz="2000" b="1"/>
              <a:t>   - a lengthy series of experiments in which various parameters are tested </a:t>
            </a:r>
          </a:p>
        </p:txBody>
      </p:sp>
    </p:spTree>
    <p:extLst>
      <p:ext uri="{BB962C8B-B14F-4D97-AF65-F5344CB8AC3E}">
        <p14:creationId xmlns:p14="http://schemas.microsoft.com/office/powerpoint/2010/main" val="41515702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352" y="73469"/>
            <a:ext cx="10515600" cy="1325563"/>
          </a:xfrm>
        </p:spPr>
        <p:txBody>
          <a:bodyPr/>
          <a:lstStyle/>
          <a:p>
            <a:r>
              <a:rPr lang="en-IN" dirty="0" smtClean="0"/>
              <a:t>Decision Tree Regression </a:t>
            </a:r>
            <a:endParaRPr lang="en-IN" dirty="0"/>
          </a:p>
        </p:txBody>
      </p:sp>
      <p:sp>
        <p:nvSpPr>
          <p:cNvPr id="3" name="Content Placeholder 2"/>
          <p:cNvSpPr>
            <a:spLocks noGrp="1"/>
          </p:cNvSpPr>
          <p:nvPr>
            <p:ph idx="1"/>
          </p:nvPr>
        </p:nvSpPr>
        <p:spPr>
          <a:xfrm>
            <a:off x="838200" y="1399032"/>
            <a:ext cx="10515600" cy="5138928"/>
          </a:xfrm>
        </p:spPr>
        <p:txBody>
          <a:bodyPr>
            <a:normAutofit fontScale="92500"/>
          </a:bodyPr>
          <a:lstStyle/>
          <a:p>
            <a:r>
              <a:rPr lang="en-US" dirty="0"/>
              <a:t>Decision tree builds regression or classification models in the form of a tree structure. </a:t>
            </a:r>
            <a:endParaRPr lang="en-US" dirty="0" smtClean="0"/>
          </a:p>
          <a:p>
            <a:r>
              <a:rPr lang="en-US" dirty="0" smtClean="0"/>
              <a:t>It </a:t>
            </a:r>
            <a:r>
              <a:rPr lang="en-US" dirty="0"/>
              <a:t>brakes down a dataset into smaller and smaller subsets while at the same time an associated decision tree is incrementally developed. </a:t>
            </a:r>
            <a:endParaRPr lang="en-US" dirty="0" smtClean="0"/>
          </a:p>
          <a:p>
            <a:r>
              <a:rPr lang="en-US" dirty="0" smtClean="0"/>
              <a:t>The </a:t>
            </a:r>
            <a:r>
              <a:rPr lang="en-US" dirty="0"/>
              <a:t>final result is a tree with </a:t>
            </a:r>
            <a:r>
              <a:rPr lang="en-US" b="1" dirty="0"/>
              <a:t>decision nodes</a:t>
            </a:r>
            <a:r>
              <a:rPr lang="en-US" dirty="0"/>
              <a:t> and </a:t>
            </a:r>
            <a:r>
              <a:rPr lang="en-US" b="1" dirty="0"/>
              <a:t>leaf nodes</a:t>
            </a:r>
            <a:r>
              <a:rPr lang="en-US" dirty="0" smtClean="0"/>
              <a:t>.</a:t>
            </a:r>
          </a:p>
          <a:p>
            <a:r>
              <a:rPr lang="en-US" dirty="0"/>
              <a:t>A decision node (e.g., Outlook) has two or more branches (e.g., Sunny, Overcast and Rainy), each representing values for the attribute tested. </a:t>
            </a:r>
            <a:endParaRPr lang="en-US" dirty="0" smtClean="0"/>
          </a:p>
          <a:p>
            <a:r>
              <a:rPr lang="en-US" dirty="0" smtClean="0"/>
              <a:t>Leaf </a:t>
            </a:r>
            <a:r>
              <a:rPr lang="en-US" dirty="0"/>
              <a:t>node (e.g., Hours Played) represents a decision on the numerical target. </a:t>
            </a:r>
            <a:endParaRPr lang="en-US" dirty="0" smtClean="0"/>
          </a:p>
          <a:p>
            <a:r>
              <a:rPr lang="en-US" dirty="0" smtClean="0"/>
              <a:t>The </a:t>
            </a:r>
            <a:r>
              <a:rPr lang="en-US" dirty="0"/>
              <a:t>topmost decision node in a tree which corresponds to the best predictor called </a:t>
            </a:r>
            <a:r>
              <a:rPr lang="en-US" b="1" dirty="0"/>
              <a:t>root node</a:t>
            </a:r>
            <a:r>
              <a:rPr lang="en-US" dirty="0"/>
              <a:t>. </a:t>
            </a:r>
            <a:endParaRPr lang="en-US" dirty="0" smtClean="0"/>
          </a:p>
          <a:p>
            <a:r>
              <a:rPr lang="en-US" dirty="0" smtClean="0"/>
              <a:t>Decision </a:t>
            </a:r>
            <a:r>
              <a:rPr lang="en-US" dirty="0"/>
              <a:t>trees can handle both categorical and numerical data. </a:t>
            </a:r>
            <a:endParaRPr lang="en-IN" dirty="0"/>
          </a:p>
        </p:txBody>
      </p:sp>
    </p:spTree>
    <p:extLst>
      <p:ext uri="{BB962C8B-B14F-4D97-AF65-F5344CB8AC3E}">
        <p14:creationId xmlns:p14="http://schemas.microsoft.com/office/powerpoint/2010/main" val="11263557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 Regression</a:t>
            </a:r>
            <a:endParaRPr lang="en-IN" dirty="0"/>
          </a:p>
        </p:txBody>
      </p:sp>
      <p:pic>
        <p:nvPicPr>
          <p:cNvPr id="4" name="Picture 3" descr="http://www.saedsayad.com/images/Decision_tree_r1.png"/>
          <p:cNvPicPr/>
          <p:nvPr/>
        </p:nvPicPr>
        <p:blipFill>
          <a:blip r:embed="rId2">
            <a:extLst>
              <a:ext uri="{28A0092B-C50C-407E-A947-70E740481C1C}">
                <a14:useLocalDpi xmlns:a14="http://schemas.microsoft.com/office/drawing/2010/main" val="0"/>
              </a:ext>
            </a:extLst>
          </a:blip>
          <a:srcRect/>
          <a:stretch>
            <a:fillRect/>
          </a:stretch>
        </p:blipFill>
        <p:spPr bwMode="auto">
          <a:xfrm>
            <a:off x="917892" y="2144458"/>
            <a:ext cx="10036620" cy="4210622"/>
          </a:xfrm>
          <a:prstGeom prst="rect">
            <a:avLst/>
          </a:prstGeom>
          <a:noFill/>
          <a:ln>
            <a:noFill/>
          </a:ln>
        </p:spPr>
      </p:pic>
    </p:spTree>
    <p:extLst>
      <p:ext uri="{BB962C8B-B14F-4D97-AF65-F5344CB8AC3E}">
        <p14:creationId xmlns:p14="http://schemas.microsoft.com/office/powerpoint/2010/main" val="1167394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s://cdn-images-1.medium.com/max/1000/1*sjcbGeEbez-Fxb-hv4VUz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233" y="441960"/>
            <a:ext cx="5522938" cy="567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02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https://cdn-images-1.medium.com/max/1000/1*DNuB-p-NtTxYGA5frWb3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67" y="787336"/>
            <a:ext cx="9525000" cy="543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124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sp>
        <p:nvSpPr>
          <p:cNvPr id="3" name="Content Placeholder 2"/>
          <p:cNvSpPr>
            <a:spLocks noGrp="1"/>
          </p:cNvSpPr>
          <p:nvPr>
            <p:ph idx="1"/>
          </p:nvPr>
        </p:nvSpPr>
        <p:spPr/>
        <p:txBody>
          <a:bodyPr/>
          <a:lstStyle/>
          <a:p>
            <a:r>
              <a:rPr lang="en-US" dirty="0"/>
              <a:t>The core algorithm for building decision trees called </a:t>
            </a:r>
            <a:r>
              <a:rPr lang="en-US" b="1" dirty="0"/>
              <a:t>ID3</a:t>
            </a:r>
            <a:r>
              <a:rPr lang="en-US" dirty="0"/>
              <a:t> by J. R. Quinlan which employs a top-down, greedy search through the space of possible branches with no backtracking. </a:t>
            </a:r>
            <a:endParaRPr lang="en-US" dirty="0" smtClean="0"/>
          </a:p>
          <a:p>
            <a:r>
              <a:rPr lang="en-US" dirty="0" smtClean="0"/>
              <a:t>The </a:t>
            </a:r>
            <a:r>
              <a:rPr lang="en-US" dirty="0"/>
              <a:t>ID3 algorithm can be used to construct a decision tree for regression by replacing Information Gain with </a:t>
            </a:r>
            <a:r>
              <a:rPr lang="en-US" i="1" dirty="0"/>
              <a:t>Standard Deviation</a:t>
            </a:r>
            <a:r>
              <a:rPr lang="en-US" dirty="0"/>
              <a:t> </a:t>
            </a:r>
            <a:r>
              <a:rPr lang="en-US" i="1" dirty="0"/>
              <a:t>Reduction</a:t>
            </a:r>
            <a:r>
              <a:rPr lang="en-US" dirty="0"/>
              <a:t>.</a:t>
            </a:r>
            <a:endParaRPr lang="en-IN" dirty="0"/>
          </a:p>
        </p:txBody>
      </p:sp>
    </p:spTree>
    <p:extLst>
      <p:ext uri="{BB962C8B-B14F-4D97-AF65-F5344CB8AC3E}">
        <p14:creationId xmlns:p14="http://schemas.microsoft.com/office/powerpoint/2010/main" val="2030760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pic>
        <p:nvPicPr>
          <p:cNvPr id="27650" name="Picture 2" descr="https://cdn-images-1.medium.com/max/2000/1*EoWJ8bxc-iqBS-dF-XxsB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714" y="1590421"/>
            <a:ext cx="11440572"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048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NumPy</a:t>
            </a:r>
            <a:r>
              <a:rPr lang="en-IN" b="1" dirty="0"/>
              <a:t> numerical types </a:t>
            </a:r>
            <a:endParaRPr lang="en-IN" dirty="0"/>
          </a:p>
        </p:txBody>
      </p:sp>
      <p:pic>
        <p:nvPicPr>
          <p:cNvPr id="4" name="Picture 3"/>
          <p:cNvPicPr>
            <a:picLocks noChangeAspect="1"/>
          </p:cNvPicPr>
          <p:nvPr/>
        </p:nvPicPr>
        <p:blipFill>
          <a:blip r:embed="rId2"/>
          <a:stretch>
            <a:fillRect/>
          </a:stretch>
        </p:blipFill>
        <p:spPr>
          <a:xfrm>
            <a:off x="1075331" y="1690687"/>
            <a:ext cx="9037933" cy="4641923"/>
          </a:xfrm>
          <a:prstGeom prst="rect">
            <a:avLst/>
          </a:prstGeom>
        </p:spPr>
      </p:pic>
    </p:spTree>
    <p:extLst>
      <p:ext uri="{BB962C8B-B14F-4D97-AF65-F5344CB8AC3E}">
        <p14:creationId xmlns:p14="http://schemas.microsoft.com/office/powerpoint/2010/main" val="1354001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pic>
        <p:nvPicPr>
          <p:cNvPr id="50178" name="Picture 2" descr="https://cdn-images-1.medium.com/max/2000/1*wQjVzx7zCVb87htqk46v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29" y="1567597"/>
            <a:ext cx="10857471"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649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sp>
        <p:nvSpPr>
          <p:cNvPr id="3" name="Content Placeholder 2"/>
          <p:cNvSpPr>
            <a:spLocks noGrp="1"/>
          </p:cNvSpPr>
          <p:nvPr>
            <p:ph idx="1"/>
          </p:nvPr>
        </p:nvSpPr>
        <p:spPr/>
        <p:txBody>
          <a:bodyPr/>
          <a:lstStyle/>
          <a:p>
            <a:pPr marL="0" indent="0">
              <a:buNone/>
            </a:pPr>
            <a:r>
              <a:rPr lang="en-US" dirty="0"/>
              <a:t>1.compute the entropy for data-set</a:t>
            </a:r>
          </a:p>
          <a:p>
            <a:pPr marL="0" indent="0">
              <a:buNone/>
            </a:pPr>
            <a:r>
              <a:rPr lang="en-US" dirty="0"/>
              <a:t>2.for every attribute/feature:</a:t>
            </a:r>
          </a:p>
          <a:p>
            <a:pPr marL="0" indent="0">
              <a:buNone/>
            </a:pPr>
            <a:r>
              <a:rPr lang="en-US" dirty="0"/>
              <a:t>       1.calculate entropy for all categorical values</a:t>
            </a:r>
          </a:p>
          <a:p>
            <a:pPr marL="0" indent="0">
              <a:buNone/>
            </a:pPr>
            <a:r>
              <a:rPr lang="en-US" dirty="0"/>
              <a:t>       2.take average information entropy for the current attribute</a:t>
            </a:r>
          </a:p>
          <a:p>
            <a:pPr marL="0" indent="0">
              <a:buNone/>
            </a:pPr>
            <a:r>
              <a:rPr lang="en-US" dirty="0"/>
              <a:t>       3.calculate gain for the current attribute</a:t>
            </a:r>
          </a:p>
          <a:p>
            <a:pPr marL="0" indent="0">
              <a:buNone/>
            </a:pPr>
            <a:r>
              <a:rPr lang="en-US" dirty="0"/>
              <a:t>3. pick the highest gain attribute.</a:t>
            </a:r>
          </a:p>
          <a:p>
            <a:pPr marL="0" indent="0">
              <a:buNone/>
            </a:pPr>
            <a:r>
              <a:rPr lang="en-US" dirty="0"/>
              <a:t>4. Repeat until we get the tree we desired.</a:t>
            </a:r>
            <a:endParaRPr lang="en-IN" dirty="0"/>
          </a:p>
        </p:txBody>
      </p:sp>
    </p:spTree>
    <p:extLst>
      <p:ext uri="{BB962C8B-B14F-4D97-AF65-F5344CB8AC3E}">
        <p14:creationId xmlns:p14="http://schemas.microsoft.com/office/powerpoint/2010/main" val="19651452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Decision Tree </a:t>
            </a:r>
            <a:r>
              <a:rPr lang="en-IN" dirty="0" smtClean="0"/>
              <a:t>Regression</a:t>
            </a:r>
            <a:br>
              <a:rPr lang="en-IN" dirty="0" smtClean="0"/>
            </a:br>
            <a:r>
              <a:rPr lang="en-US" i="1" dirty="0"/>
              <a:t>Compute the entropy for the weather data set:</a:t>
            </a:r>
            <a:endParaRPr lang="en-IN" dirty="0"/>
          </a:p>
        </p:txBody>
      </p:sp>
      <p:pic>
        <p:nvPicPr>
          <p:cNvPr id="51202" name="Picture 2" descr="https://cdn-images-1.medium.com/max/1500/1*Bi168nEdJiVjxFEYD8gOk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206" y="1690688"/>
            <a:ext cx="6345809" cy="472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515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528" y="365125"/>
            <a:ext cx="11247120" cy="1417955"/>
          </a:xfrm>
        </p:spPr>
        <p:txBody>
          <a:bodyPr>
            <a:normAutofit fontScale="90000"/>
          </a:bodyPr>
          <a:lstStyle/>
          <a:p>
            <a:r>
              <a:rPr lang="en-IN" dirty="0"/>
              <a:t>Decision Tree </a:t>
            </a:r>
            <a:r>
              <a:rPr lang="en-IN" dirty="0" smtClean="0"/>
              <a:t>Regression</a:t>
            </a:r>
            <a:br>
              <a:rPr lang="en-IN" dirty="0" smtClean="0"/>
            </a:br>
            <a:r>
              <a:rPr lang="en-US" i="1" dirty="0"/>
              <a:t>For every feature calculate the entropy and information gain</a:t>
            </a:r>
            <a:endParaRPr lang="en-IN" dirty="0"/>
          </a:p>
        </p:txBody>
      </p:sp>
      <p:pic>
        <p:nvPicPr>
          <p:cNvPr id="52226" name="Picture 2" descr="https://cdn-images-1.medium.com/max/1500/1*a-PoohXvGXH-hFCWOVZW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271" y="2131187"/>
            <a:ext cx="89820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63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Pick the highest gain attribute.</a:t>
            </a:r>
            <a:endParaRPr lang="en-IN" dirty="0"/>
          </a:p>
        </p:txBody>
      </p:sp>
      <p:pic>
        <p:nvPicPr>
          <p:cNvPr id="53250" name="Picture 2" descr="https://cdn-images-1.medium.com/max/2000/1*Rf-hFI7Z3kDN4FcjZbmia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83" y="1791272"/>
            <a:ext cx="105537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260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our root node is </a:t>
            </a:r>
            <a:r>
              <a:rPr lang="en-US" b="1" dirty="0"/>
              <a:t>Outlook.</a:t>
            </a:r>
            <a:endParaRPr lang="en-IN" dirty="0"/>
          </a:p>
        </p:txBody>
      </p:sp>
      <p:pic>
        <p:nvPicPr>
          <p:cNvPr id="54274" name="Picture 2" descr="https://cdn-images-1.medium.com/max/1500/1*8jwnLXy4cyIfF6wNbES5O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7" y="1755330"/>
            <a:ext cx="7991729" cy="452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6393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Repeat </a:t>
            </a:r>
            <a:r>
              <a:rPr lang="en-US" dirty="0"/>
              <a:t>the same thing for sub-trees till we get the tree.</a:t>
            </a:r>
            <a:br>
              <a:rPr lang="en-US" dirty="0"/>
            </a:br>
            <a:endParaRPr lang="en-IN" dirty="0"/>
          </a:p>
        </p:txBody>
      </p:sp>
      <p:pic>
        <p:nvPicPr>
          <p:cNvPr id="55299" name="Picture 3" descr="https://cdn-images-1.medium.com/max/2000/1*680un0-onkAEI_chBd0IW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84" y="2249423"/>
            <a:ext cx="11493231" cy="313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076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Final Decision Tree</a:t>
            </a:r>
            <a:endParaRPr lang="en-IN" dirty="0"/>
          </a:p>
        </p:txBody>
      </p:sp>
      <p:pic>
        <p:nvPicPr>
          <p:cNvPr id="56322" name="Picture 2" descr="https://cdn-images-1.medium.com/max/1500/1*TlTzgt8I_5dUSbMZmRKyqQ.jpeg"/>
          <p:cNvPicPr>
            <a:picLocks noChangeAspect="1" noChangeArrowheads="1"/>
          </p:cNvPicPr>
          <p:nvPr/>
        </p:nvPicPr>
        <p:blipFill rotWithShape="1">
          <a:blip r:embed="rId2">
            <a:extLst>
              <a:ext uri="{28A0092B-C50C-407E-A947-70E740481C1C}">
                <a14:useLocalDpi xmlns:a14="http://schemas.microsoft.com/office/drawing/2010/main" val="0"/>
              </a:ext>
            </a:extLst>
          </a:blip>
          <a:srcRect l="3564" t="18274" r="-3517" b="-9138"/>
          <a:stretch/>
        </p:blipFill>
        <p:spPr bwMode="auto">
          <a:xfrm>
            <a:off x="838200" y="1426464"/>
            <a:ext cx="10567416" cy="535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6871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Performance</a:t>
            </a:r>
            <a:endParaRPr lang="en-IN" dirty="0"/>
          </a:p>
        </p:txBody>
      </p:sp>
      <p:sp>
        <p:nvSpPr>
          <p:cNvPr id="3" name="Content Placeholder 2"/>
          <p:cNvSpPr>
            <a:spLocks noGrp="1"/>
          </p:cNvSpPr>
          <p:nvPr>
            <p:ph idx="1"/>
          </p:nvPr>
        </p:nvSpPr>
        <p:spPr/>
        <p:txBody>
          <a:bodyPr/>
          <a:lstStyle/>
          <a:p>
            <a:r>
              <a:rPr lang="en-US" dirty="0"/>
              <a:t>The Receiver Operating Characteristic (ROC) is a plot that can be used to determine the performance and robustness of a binary or multi-class classifier. </a:t>
            </a:r>
            <a:endParaRPr lang="en-US" dirty="0" smtClean="0"/>
          </a:p>
          <a:p>
            <a:r>
              <a:rPr lang="en-US" dirty="0" smtClean="0"/>
              <a:t>The </a:t>
            </a:r>
            <a:r>
              <a:rPr lang="en-US" dirty="0"/>
              <a:t>x-axis is the false positive rate (FPR) and the y-axis is the true positive rate (TPR). </a:t>
            </a:r>
            <a:endParaRPr lang="en-US" dirty="0" smtClean="0"/>
          </a:p>
          <a:p>
            <a:r>
              <a:rPr lang="en-US" dirty="0" smtClean="0"/>
              <a:t>The </a:t>
            </a:r>
            <a:r>
              <a:rPr lang="en-US" dirty="0"/>
              <a:t>ROC plot gives information about the about true </a:t>
            </a:r>
            <a:r>
              <a:rPr lang="en-US" dirty="0" err="1"/>
              <a:t>postive</a:t>
            </a:r>
            <a:r>
              <a:rPr lang="en-US" dirty="0"/>
              <a:t>/negative rate and false positive/negative rate and something called the C-statistic or area under ROC curve (AUROC) for each class predicted by the classifier (there is one ROC for each class predicted by the classifier).</a:t>
            </a:r>
            <a:endParaRPr lang="en-IN" dirty="0"/>
          </a:p>
        </p:txBody>
      </p:sp>
    </p:spTree>
    <p:extLst>
      <p:ext uri="{BB962C8B-B14F-4D97-AF65-F5344CB8AC3E}">
        <p14:creationId xmlns:p14="http://schemas.microsoft.com/office/powerpoint/2010/main" val="40917736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Performance</a:t>
            </a:r>
            <a:endParaRPr lang="en-IN" dirty="0"/>
          </a:p>
        </p:txBody>
      </p:sp>
      <p:sp>
        <p:nvSpPr>
          <p:cNvPr id="3" name="Content Placeholder 2"/>
          <p:cNvSpPr>
            <a:spLocks noGrp="1"/>
          </p:cNvSpPr>
          <p:nvPr>
            <p:ph idx="1"/>
          </p:nvPr>
        </p:nvSpPr>
        <p:spPr/>
        <p:txBody>
          <a:bodyPr/>
          <a:lstStyle/>
          <a:p>
            <a:r>
              <a:rPr lang="en-US" dirty="0"/>
              <a:t> The AUROC is defined as the probability that a randomly selected positive sample will have a higher prediction value than a randomly selected negative sample. </a:t>
            </a:r>
            <a:endParaRPr lang="en-US" dirty="0" smtClean="0"/>
          </a:p>
          <a:p>
            <a:r>
              <a:rPr lang="en-US" i="1" dirty="0"/>
              <a:t>Interpretation of the AUC is easy: the higher the AUC, the better, with 0.50 indicating random performance and 1.00 denoting perfect performance.”</a:t>
            </a:r>
            <a:endParaRPr lang="en-IN" dirty="0"/>
          </a:p>
        </p:txBody>
      </p:sp>
    </p:spTree>
    <p:extLst>
      <p:ext uri="{BB962C8B-B14F-4D97-AF65-F5344CB8AC3E}">
        <p14:creationId xmlns:p14="http://schemas.microsoft.com/office/powerpoint/2010/main" val="1721416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NumPy</a:t>
            </a:r>
            <a:r>
              <a:rPr lang="en-IN" b="1" dirty="0"/>
              <a:t> numerical types </a:t>
            </a:r>
            <a:endParaRPr lang="en-IN" dirty="0"/>
          </a:p>
        </p:txBody>
      </p:sp>
      <p:pic>
        <p:nvPicPr>
          <p:cNvPr id="3" name="Picture 2"/>
          <p:cNvPicPr>
            <a:picLocks noChangeAspect="1"/>
          </p:cNvPicPr>
          <p:nvPr/>
        </p:nvPicPr>
        <p:blipFill>
          <a:blip r:embed="rId2"/>
          <a:stretch>
            <a:fillRect/>
          </a:stretch>
        </p:blipFill>
        <p:spPr>
          <a:xfrm>
            <a:off x="938663" y="2052378"/>
            <a:ext cx="10487406" cy="1952694"/>
          </a:xfrm>
          <a:prstGeom prst="rect">
            <a:avLst/>
          </a:prstGeom>
        </p:spPr>
      </p:pic>
    </p:spTree>
    <p:extLst>
      <p:ext uri="{BB962C8B-B14F-4D97-AF65-F5344CB8AC3E}">
        <p14:creationId xmlns:p14="http://schemas.microsoft.com/office/powerpoint/2010/main" val="8889390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GINI INDEX</a:t>
            </a:r>
            <a:endParaRPr lang="en-IN" dirty="0"/>
          </a:p>
        </p:txBody>
      </p:sp>
      <p:pic>
        <p:nvPicPr>
          <p:cNvPr id="62466" name="Picture 2" descr="Gini Inde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2401" y="2489031"/>
            <a:ext cx="5999632" cy="237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5230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GINI Index</a:t>
            </a:r>
            <a:endParaRPr lang="en-IN" dirty="0"/>
          </a:p>
        </p:txBody>
      </p:sp>
      <p:sp>
        <p:nvSpPr>
          <p:cNvPr id="3" name="Content Placeholder 2"/>
          <p:cNvSpPr>
            <a:spLocks noGrp="1"/>
          </p:cNvSpPr>
          <p:nvPr>
            <p:ph idx="1"/>
          </p:nvPr>
        </p:nvSpPr>
        <p:spPr>
          <a:xfrm>
            <a:off x="838200" y="1481328"/>
            <a:ext cx="10515600" cy="5010912"/>
          </a:xfrm>
        </p:spPr>
        <p:txBody>
          <a:bodyPr>
            <a:normAutofit fontScale="85000" lnSpcReduction="20000"/>
          </a:bodyPr>
          <a:lstStyle/>
          <a:p>
            <a:r>
              <a:rPr lang="en-US" dirty="0"/>
              <a:t>Example, banks and financial institutions grant credit facility after evaluating credit risk involved. Credit risk involved in credit decisions is evaluated using Credit Scorecard [Credit Score: What is it and how is it developed?]. Also, there are a few additional decisions involved in credit underwriting [Credit Underwriting: Minimize credit risk losses using Data Science and Analytics].</a:t>
            </a:r>
          </a:p>
          <a:p>
            <a:r>
              <a:rPr lang="en-US" dirty="0"/>
              <a:t>Decision Tree: Non Technical Explanation</a:t>
            </a:r>
          </a:p>
          <a:p>
            <a:r>
              <a:rPr lang="en-US" dirty="0"/>
              <a:t>The last 2 years of customer performance on meeting credit obligations is available with us. We want to understand the variable(s) explains high risk of customers who defaulted on a credit facility given to them.</a:t>
            </a:r>
          </a:p>
          <a:p>
            <a:r>
              <a:rPr lang="en-US" dirty="0"/>
              <a:t>The sample has 24 customers. And for making it simple, only customer age and gender are considered. Age is a continuous variable and Gender is nominal variable.</a:t>
            </a:r>
          </a:p>
          <a:p>
            <a:r>
              <a:rPr lang="en-US" dirty="0"/>
              <a:t>Input sample has 12 customers who have defaulted on the credit facility. So, default rate is 50%.</a:t>
            </a:r>
          </a:p>
          <a:p>
            <a:r>
              <a:rPr lang="en-US" dirty="0"/>
              <a:t>We have an example in which input node, parent node, has equal number of Target variable values- “Yes” and “No”.  Overall number of observations are 24.</a:t>
            </a:r>
          </a:p>
          <a:p>
            <a:endParaRPr lang="en-IN" dirty="0"/>
          </a:p>
        </p:txBody>
      </p:sp>
    </p:spTree>
    <p:extLst>
      <p:ext uri="{BB962C8B-B14F-4D97-AF65-F5344CB8AC3E}">
        <p14:creationId xmlns:p14="http://schemas.microsoft.com/office/powerpoint/2010/main" val="36729813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488" y="104943"/>
            <a:ext cx="10515600" cy="983194"/>
          </a:xfrm>
        </p:spPr>
        <p:txBody>
          <a:bodyPr/>
          <a:lstStyle/>
          <a:p>
            <a:r>
              <a:rPr lang="en-IN" dirty="0" smtClean="0"/>
              <a:t>GINI Index</a:t>
            </a:r>
            <a:endParaRPr lang="en-IN" dirty="0"/>
          </a:p>
        </p:txBody>
      </p:sp>
      <p:sp>
        <p:nvSpPr>
          <p:cNvPr id="5" name="Rectangle 3"/>
          <p:cNvSpPr>
            <a:spLocks noChangeArrowheads="1"/>
          </p:cNvSpPr>
          <p:nvPr/>
        </p:nvSpPr>
        <p:spPr bwMode="auto">
          <a:xfrm>
            <a:off x="265176" y="1707503"/>
            <a:ext cx="11850624" cy="49859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Gender variable is considered to split the nod. Gini Split value is calculated as below.</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DD3333"/>
                </a:solidFill>
                <a:effectLst/>
                <a:cs typeface="Arial" panose="020B0604020202020204" pitchFamily="34" charset="0"/>
                <a:hlinkClick r:id="rId2"/>
              </a:rPr>
              <a:t>  </a:t>
            </a:r>
            <a:r>
              <a:rPr kumimoji="0" lang="en-US" altLang="en-US" b="0" i="0" u="none" strike="noStrike" cap="none" normalizeH="0" baseline="0" dirty="0" smtClean="0">
                <a:ln>
                  <a:noFill/>
                </a:ln>
                <a:solidFill>
                  <a:srgbClr val="DD3333"/>
                </a:solidFill>
                <a:effectLst/>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Gini index for this node will be</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1- (1/2)</a:t>
            </a:r>
            <a:r>
              <a:rPr kumimoji="0" lang="en-US" altLang="en-US" b="0" i="0" u="none" strike="noStrike" cap="none" normalizeH="0" baseline="30000" dirty="0" smtClean="0">
                <a:ln>
                  <a:noFill/>
                </a:ln>
                <a:solidFill>
                  <a:srgbClr val="3A3A3A"/>
                </a:solidFill>
                <a:effectLst/>
                <a:cs typeface="Arial" panose="020B0604020202020204" pitchFamily="34" charset="0"/>
              </a:rPr>
              <a:t>2</a:t>
            </a:r>
            <a:r>
              <a:rPr kumimoji="0" lang="en-US" altLang="en-US" b="0" i="0" u="none" strike="noStrike" cap="none" normalizeH="0" baseline="0" dirty="0" smtClean="0">
                <a:ln>
                  <a:noFill/>
                </a:ln>
                <a:solidFill>
                  <a:srgbClr val="3A3A3A"/>
                </a:solidFill>
                <a:effectLst/>
                <a:cs typeface="Arial" panose="020B0604020202020204" pitchFamily="34" charset="0"/>
              </a:rPr>
              <a:t>–(1/2)</a:t>
            </a:r>
            <a:r>
              <a:rPr kumimoji="0" lang="en-US" altLang="en-US" b="0" i="0" u="none" strike="noStrike" cap="none" normalizeH="0" baseline="30000" dirty="0" smtClean="0">
                <a:ln>
                  <a:noFill/>
                </a:ln>
                <a:solidFill>
                  <a:srgbClr val="3A3A3A"/>
                </a:solidFill>
                <a:effectLst/>
                <a:cs typeface="Arial" panose="020B0604020202020204" pitchFamily="34" charset="0"/>
              </a:rPr>
              <a:t>2   </a:t>
            </a:r>
            <a:r>
              <a:rPr kumimoji="0" lang="en-US" altLang="en-US" b="0" i="0" u="none" strike="noStrike" cap="none" normalizeH="0" baseline="30000" dirty="0" smtClean="0">
                <a:ln>
                  <a:noFill/>
                </a:ln>
                <a:solidFill>
                  <a:srgbClr val="FF0000"/>
                </a:solidFill>
                <a:effectLst/>
                <a:cs typeface="Arial" panose="020B0604020202020204" pitchFamily="34" charset="0"/>
              </a:rPr>
              <a:t>--</a:t>
            </a:r>
            <a:r>
              <a:rPr kumimoji="0" lang="en-US" altLang="en-US" b="0" i="0" u="none" strike="noStrike" cap="none" normalizeH="0" baseline="30000" dirty="0" smtClean="0">
                <a:ln>
                  <a:noFill/>
                </a:ln>
                <a:solidFill>
                  <a:srgbClr val="FF0000"/>
                </a:solidFill>
                <a:effectLst/>
                <a:cs typeface="Arial" panose="020B0604020202020204" pitchFamily="34" charset="0"/>
                <a:sym typeface="Wingdings" panose="05000000000000000000" pitchFamily="2" charset="2"/>
              </a:rPr>
              <a:t>12/24=1/2</a:t>
            </a:r>
            <a:endParaRPr kumimoji="0" lang="en-US" altLang="en-US" b="0" i="0" u="none" strike="noStrike" cap="none" normalizeH="0" baseline="0" dirty="0" smtClean="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1- 0.25 -0.25</a:t>
            </a:r>
            <a:endParaRPr kumimoji="0" lang="en-US" altLang="en-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3A3A3A"/>
                </a:solidFill>
                <a:effectLst/>
                <a:cs typeface="Arial" panose="020B0604020202020204" pitchFamily="34" charset="0"/>
              </a:rPr>
              <a:t>=             0.5</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3A3A3A"/>
              </a:solidFill>
              <a:cs typeface="Arial" panose="020B0604020202020204" pitchFamily="34" charset="0"/>
            </a:endParaRPr>
          </a:p>
          <a:p>
            <a:r>
              <a:rPr lang="en-US" dirty="0"/>
              <a:t>Now we want to split the code based on Gender Variable.  After the split we will have following summary.</a:t>
            </a:r>
          </a:p>
          <a:p>
            <a:r>
              <a:rPr lang="en-US" dirty="0"/>
              <a:t>Now, let’s calculate GINI index of the split using Gender variable.</a:t>
            </a:r>
          </a:p>
          <a:p>
            <a:r>
              <a:rPr lang="en-US" dirty="0"/>
              <a:t>GINI (</a:t>
            </a:r>
            <a:r>
              <a:rPr lang="en-US" dirty="0" err="1"/>
              <a:t>s,t</a:t>
            </a:r>
            <a:r>
              <a:rPr lang="en-US" dirty="0"/>
              <a:t>)             = GINI (t) – P</a:t>
            </a:r>
            <a:r>
              <a:rPr lang="en-US" baseline="-25000" dirty="0"/>
              <a:t>L</a:t>
            </a:r>
            <a:r>
              <a:rPr lang="en-US" dirty="0"/>
              <a:t> GINI (</a:t>
            </a:r>
            <a:r>
              <a:rPr lang="en-US" dirty="0" err="1"/>
              <a:t>t</a:t>
            </a:r>
            <a:r>
              <a:rPr lang="en-US" baseline="-25000" dirty="0" err="1"/>
              <a:t>L</a:t>
            </a:r>
            <a:r>
              <a:rPr lang="en-US" dirty="0"/>
              <a:t>) – P</a:t>
            </a:r>
            <a:r>
              <a:rPr lang="en-US" baseline="-25000" dirty="0"/>
              <a:t>R</a:t>
            </a:r>
            <a:r>
              <a:rPr lang="en-US" dirty="0"/>
              <a:t> GINI (</a:t>
            </a:r>
            <a:r>
              <a:rPr lang="en-US" dirty="0" err="1"/>
              <a:t>t</a:t>
            </a:r>
            <a:r>
              <a:rPr lang="en-US" baseline="-25000" dirty="0" err="1"/>
              <a:t>R</a:t>
            </a:r>
            <a:r>
              <a:rPr lang="en-US" dirty="0"/>
              <a:t>)</a:t>
            </a:r>
          </a:p>
          <a:p>
            <a:r>
              <a:rPr lang="en-US" dirty="0"/>
              <a:t>GINI (</a:t>
            </a:r>
            <a:r>
              <a:rPr lang="en-US" dirty="0" err="1"/>
              <a:t>t</a:t>
            </a:r>
            <a:r>
              <a:rPr lang="en-US" baseline="-25000" dirty="0" err="1"/>
              <a:t>L</a:t>
            </a:r>
            <a:r>
              <a:rPr lang="en-US" dirty="0"/>
              <a:t>)              = 1- (6/8)</a:t>
            </a:r>
            <a:r>
              <a:rPr lang="en-US" baseline="30000" dirty="0"/>
              <a:t> 2</a:t>
            </a:r>
            <a:r>
              <a:rPr lang="en-US" dirty="0"/>
              <a:t> – (2/8)</a:t>
            </a:r>
            <a:r>
              <a:rPr lang="en-US" baseline="30000" dirty="0"/>
              <a:t>2</a:t>
            </a:r>
            <a:endParaRPr lang="en-US" dirty="0"/>
          </a:p>
          <a:p>
            <a:r>
              <a:rPr lang="en-US" dirty="0"/>
              <a:t>= 1- 0.5625 -0.0625</a:t>
            </a:r>
          </a:p>
          <a:p>
            <a:r>
              <a:rPr lang="en-US" dirty="0"/>
              <a:t>= 0.375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DD3333"/>
              </a:solidFill>
              <a:effectLst/>
              <a:cs typeface="Arial" panose="020B0604020202020204" pitchFamily="34" charset="0"/>
            </a:endParaRPr>
          </a:p>
        </p:txBody>
      </p:sp>
      <p:pic>
        <p:nvPicPr>
          <p:cNvPr id="63492" name="Picture 4" descr="Gender Variable and Gini Index">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28" y="2111312"/>
            <a:ext cx="2571750" cy="120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3256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GINI Index</a:t>
            </a:r>
            <a:endParaRPr lang="en-IN" dirty="0"/>
          </a:p>
        </p:txBody>
      </p:sp>
      <p:sp>
        <p:nvSpPr>
          <p:cNvPr id="3" name="Content Placeholder 2"/>
          <p:cNvSpPr>
            <a:spLocks noGrp="1"/>
          </p:cNvSpPr>
          <p:nvPr>
            <p:ph idx="1"/>
          </p:nvPr>
        </p:nvSpPr>
        <p:spPr/>
        <p:txBody>
          <a:bodyPr>
            <a:normAutofit/>
          </a:bodyPr>
          <a:lstStyle/>
          <a:p>
            <a:r>
              <a:rPr lang="it-IT" dirty="0"/>
              <a:t>GINI (t</a:t>
            </a:r>
            <a:r>
              <a:rPr lang="it-IT" baseline="-25000" dirty="0"/>
              <a:t>R</a:t>
            </a:r>
            <a:r>
              <a:rPr lang="it-IT" dirty="0"/>
              <a:t>)               = 1- (6/16)</a:t>
            </a:r>
            <a:r>
              <a:rPr lang="it-IT" baseline="30000" dirty="0"/>
              <a:t> 2</a:t>
            </a:r>
            <a:r>
              <a:rPr lang="it-IT" dirty="0"/>
              <a:t> – (10/16)</a:t>
            </a:r>
            <a:r>
              <a:rPr lang="it-IT" baseline="30000" dirty="0"/>
              <a:t>2</a:t>
            </a:r>
            <a:endParaRPr lang="it-IT" dirty="0"/>
          </a:p>
          <a:p>
            <a:r>
              <a:rPr lang="it-IT" dirty="0"/>
              <a:t>= 1 - 0.140625 -0.390625</a:t>
            </a:r>
          </a:p>
          <a:p>
            <a:r>
              <a:rPr lang="it-IT" dirty="0"/>
              <a:t>= 0.469</a:t>
            </a:r>
          </a:p>
          <a:p>
            <a:r>
              <a:rPr lang="it-IT" dirty="0"/>
              <a:t>GINI (s,t)             = 0.5 – (8/24)*0.375 – (16/24)*0.469</a:t>
            </a:r>
          </a:p>
          <a:p>
            <a:r>
              <a:rPr lang="it-IT" dirty="0"/>
              <a:t>= 0.5 - 0.125 -0.313</a:t>
            </a:r>
          </a:p>
          <a:p>
            <a:r>
              <a:rPr lang="it-IT" dirty="0"/>
              <a:t>= </a:t>
            </a:r>
            <a:r>
              <a:rPr lang="it-IT" dirty="0" smtClean="0"/>
              <a:t>0.0625</a:t>
            </a:r>
          </a:p>
          <a:p>
            <a:r>
              <a:rPr lang="en-US" dirty="0"/>
              <a:t>**The attribute value that provides the smallest SPLIT Gini (T) is chosen to </a:t>
            </a:r>
            <a:r>
              <a:rPr lang="en-US" dirty="0" smtClean="0"/>
              <a:t>split </a:t>
            </a:r>
            <a:r>
              <a:rPr lang="en-IN" dirty="0" smtClean="0"/>
              <a:t>the </a:t>
            </a:r>
            <a:r>
              <a:rPr lang="en-IN" dirty="0"/>
              <a:t>node.</a:t>
            </a:r>
            <a:endParaRPr lang="it-IT" dirty="0"/>
          </a:p>
        </p:txBody>
      </p:sp>
    </p:spTree>
    <p:extLst>
      <p:ext uri="{BB962C8B-B14F-4D97-AF65-F5344CB8AC3E}">
        <p14:creationId xmlns:p14="http://schemas.microsoft.com/office/powerpoint/2010/main" val="25159865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Forest Algorithm</a:t>
            </a:r>
            <a:endParaRPr lang="en-IN" dirty="0"/>
          </a:p>
        </p:txBody>
      </p:sp>
      <p:pic>
        <p:nvPicPr>
          <p:cNvPr id="54274" name="Picture 2" descr="Random Forest Introduction"/>
          <p:cNvPicPr>
            <a:picLocks noChangeAspect="1" noChangeArrowheads="1"/>
          </p:cNvPicPr>
          <p:nvPr/>
        </p:nvPicPr>
        <p:blipFill rotWithShape="1">
          <a:blip r:embed="rId2">
            <a:extLst>
              <a:ext uri="{28A0092B-C50C-407E-A947-70E740481C1C}">
                <a14:useLocalDpi xmlns:a14="http://schemas.microsoft.com/office/drawing/2010/main" val="0"/>
              </a:ext>
            </a:extLst>
          </a:blip>
          <a:srcRect l="227" t="437" r="-362" b="6559"/>
          <a:stretch/>
        </p:blipFill>
        <p:spPr bwMode="auto">
          <a:xfrm>
            <a:off x="1271142" y="2090356"/>
            <a:ext cx="8064881" cy="388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2795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Forest Algorithm</a:t>
            </a:r>
            <a:endParaRPr lang="en-IN" dirty="0"/>
          </a:p>
        </p:txBody>
      </p:sp>
      <p:sp>
        <p:nvSpPr>
          <p:cNvPr id="3" name="Content Placeholder 2"/>
          <p:cNvSpPr>
            <a:spLocks noGrp="1"/>
          </p:cNvSpPr>
          <p:nvPr>
            <p:ph idx="1"/>
          </p:nvPr>
        </p:nvSpPr>
        <p:spPr/>
        <p:txBody>
          <a:bodyPr/>
          <a:lstStyle/>
          <a:p>
            <a:r>
              <a:rPr lang="en-US" dirty="0"/>
              <a:t>Random forest algorithm is a supervised classification algorithm. As the name suggest, this algorithm creates the forest with a number of trees</a:t>
            </a:r>
            <a:r>
              <a:rPr lang="en-US" dirty="0" smtClean="0"/>
              <a:t>.</a:t>
            </a:r>
          </a:p>
          <a:p>
            <a:r>
              <a:rPr lang="en-US" dirty="0"/>
              <a:t>In general, the </a:t>
            </a:r>
            <a:r>
              <a:rPr lang="en-US" b="1" dirty="0"/>
              <a:t>more trees in the forest</a:t>
            </a:r>
            <a:r>
              <a:rPr lang="en-US" dirty="0"/>
              <a:t> the more robust the forest looks like. In the same way in the random forest classifier, the </a:t>
            </a:r>
            <a:r>
              <a:rPr lang="en-US" b="1" dirty="0"/>
              <a:t>higher the number</a:t>
            </a:r>
            <a:r>
              <a:rPr lang="en-US" dirty="0"/>
              <a:t> of trees in the forest gives </a:t>
            </a:r>
            <a:r>
              <a:rPr lang="en-US" b="1" dirty="0"/>
              <a:t>the high accuracy</a:t>
            </a:r>
            <a:r>
              <a:rPr lang="en-US" dirty="0"/>
              <a:t> results</a:t>
            </a:r>
            <a:r>
              <a:rPr lang="en-US" dirty="0" smtClean="0"/>
              <a:t>.</a:t>
            </a:r>
          </a:p>
          <a:p>
            <a:endParaRPr lang="en-IN" dirty="0"/>
          </a:p>
        </p:txBody>
      </p:sp>
    </p:spTree>
    <p:extLst>
      <p:ext uri="{BB962C8B-B14F-4D97-AF65-F5344CB8AC3E}">
        <p14:creationId xmlns:p14="http://schemas.microsoft.com/office/powerpoint/2010/main" val="22561666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Random forest algorithm real life example</a:t>
            </a:r>
            <a:br>
              <a:rPr lang="en-US" b="1" dirty="0"/>
            </a:br>
            <a:endParaRPr lang="en-IN" dirty="0"/>
          </a:p>
        </p:txBody>
      </p:sp>
      <p:pic>
        <p:nvPicPr>
          <p:cNvPr id="55298" name="Picture 2" descr="Random Forest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583" y="1690688"/>
            <a:ext cx="657225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9401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Random forest algorithm real life example</a:t>
            </a:r>
            <a:endParaRPr lang="en-IN" dirty="0"/>
          </a:p>
        </p:txBody>
      </p:sp>
      <p:sp>
        <p:nvSpPr>
          <p:cNvPr id="3" name="Content Placeholder 2"/>
          <p:cNvSpPr>
            <a:spLocks noGrp="1"/>
          </p:cNvSpPr>
          <p:nvPr>
            <p:ph idx="1"/>
          </p:nvPr>
        </p:nvSpPr>
        <p:spPr/>
        <p:txBody>
          <a:bodyPr>
            <a:normAutofit fontScale="70000" lnSpcReduction="20000"/>
          </a:bodyPr>
          <a:lstStyle/>
          <a:p>
            <a:r>
              <a:rPr lang="en-US" dirty="0"/>
              <a:t>Suppose </a:t>
            </a:r>
            <a:r>
              <a:rPr lang="en-US" b="1" dirty="0" err="1"/>
              <a:t>Mady</a:t>
            </a:r>
            <a:r>
              <a:rPr lang="en-US" dirty="0"/>
              <a:t> somehow got 2 weeks leave from his office. He wants to spend his 2 weeks by traveling to the different place. He also wants to go to the place he may like.</a:t>
            </a:r>
          </a:p>
          <a:p>
            <a:r>
              <a:rPr lang="en-US" dirty="0"/>
              <a:t>So he decided to ask his </a:t>
            </a:r>
            <a:r>
              <a:rPr lang="en-US" b="1" dirty="0"/>
              <a:t>best friend</a:t>
            </a:r>
            <a:r>
              <a:rPr lang="en-US" dirty="0"/>
              <a:t> about the places he may like. Then his friend started asking about his past trips. It’s just like his best friend will ask, You have been visited the X place did you like it?</a:t>
            </a:r>
          </a:p>
          <a:p>
            <a:r>
              <a:rPr lang="en-US" dirty="0"/>
              <a:t>Based on the answers which are given by </a:t>
            </a:r>
            <a:r>
              <a:rPr lang="en-US" dirty="0" err="1"/>
              <a:t>Mady</a:t>
            </a:r>
            <a:r>
              <a:rPr lang="en-US" dirty="0"/>
              <a:t>, his best start recommending the place </a:t>
            </a:r>
            <a:r>
              <a:rPr lang="en-US" dirty="0" err="1"/>
              <a:t>Mady</a:t>
            </a:r>
            <a:r>
              <a:rPr lang="en-US" dirty="0"/>
              <a:t> may like. Here his best formed the decision tree with the answer given by </a:t>
            </a:r>
            <a:r>
              <a:rPr lang="en-US" dirty="0" err="1"/>
              <a:t>Mady</a:t>
            </a:r>
            <a:r>
              <a:rPr lang="en-US" dirty="0"/>
              <a:t>.</a:t>
            </a:r>
          </a:p>
          <a:p>
            <a:r>
              <a:rPr lang="en-US" dirty="0"/>
              <a:t>As his best friend may recommend his best place to </a:t>
            </a:r>
            <a:r>
              <a:rPr lang="en-US" dirty="0" err="1"/>
              <a:t>Mady</a:t>
            </a:r>
            <a:r>
              <a:rPr lang="en-US" dirty="0"/>
              <a:t> as a friend. The model will be </a:t>
            </a:r>
            <a:r>
              <a:rPr lang="en-US" b="1" dirty="0"/>
              <a:t>biased</a:t>
            </a:r>
            <a:r>
              <a:rPr lang="en-US" dirty="0"/>
              <a:t> with the closeness of their friendship. So he decided to ask few more friends to recommend the best place he may like.</a:t>
            </a:r>
          </a:p>
          <a:p>
            <a:r>
              <a:rPr lang="en-US" dirty="0"/>
              <a:t>Now his friends asked some </a:t>
            </a:r>
            <a:r>
              <a:rPr lang="en-US" b="1" dirty="0"/>
              <a:t>random questions</a:t>
            </a:r>
            <a:r>
              <a:rPr lang="en-US" dirty="0"/>
              <a:t> and each one recommended one place to </a:t>
            </a:r>
            <a:r>
              <a:rPr lang="en-US" dirty="0" err="1"/>
              <a:t>Mady</a:t>
            </a:r>
            <a:r>
              <a:rPr lang="en-US" dirty="0"/>
              <a:t>. Now  </a:t>
            </a:r>
            <a:r>
              <a:rPr lang="en-US" dirty="0" err="1"/>
              <a:t>Mady</a:t>
            </a:r>
            <a:r>
              <a:rPr lang="en-US" dirty="0"/>
              <a:t> considered the place which is </a:t>
            </a:r>
            <a:r>
              <a:rPr lang="en-US" b="1" dirty="0"/>
              <a:t>high votes</a:t>
            </a:r>
            <a:r>
              <a:rPr lang="en-US" dirty="0"/>
              <a:t> from his friends as the final place to visit.</a:t>
            </a:r>
          </a:p>
          <a:p>
            <a:r>
              <a:rPr lang="en-US" dirty="0"/>
              <a:t>In the above </a:t>
            </a:r>
            <a:r>
              <a:rPr lang="en-US" dirty="0" err="1"/>
              <a:t>Mady</a:t>
            </a:r>
            <a:r>
              <a:rPr lang="en-US" dirty="0"/>
              <a:t> trip planning, two main interesting algorithms decision tree algorithm and random forest algorithm used. I hope you find it already. Anyhow, I would like to highlight it again.</a:t>
            </a:r>
          </a:p>
          <a:p>
            <a:endParaRPr lang="en-IN" dirty="0"/>
          </a:p>
        </p:txBody>
      </p:sp>
    </p:spTree>
    <p:extLst>
      <p:ext uri="{BB962C8B-B14F-4D97-AF65-F5344CB8AC3E}">
        <p14:creationId xmlns:p14="http://schemas.microsoft.com/office/powerpoint/2010/main" val="34165359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a:t>
            </a:r>
            <a:endParaRPr lang="en-IN" dirty="0"/>
          </a:p>
        </p:txBody>
      </p:sp>
      <p:sp>
        <p:nvSpPr>
          <p:cNvPr id="3" name="Content Placeholder 2"/>
          <p:cNvSpPr>
            <a:spLocks noGrp="1"/>
          </p:cNvSpPr>
          <p:nvPr>
            <p:ph idx="1"/>
          </p:nvPr>
        </p:nvSpPr>
        <p:spPr/>
        <p:txBody>
          <a:bodyPr>
            <a:normAutofit lnSpcReduction="10000"/>
          </a:bodyPr>
          <a:lstStyle/>
          <a:p>
            <a:r>
              <a:rPr lang="en-US" dirty="0"/>
              <a:t>To recommend the best place to </a:t>
            </a:r>
            <a:r>
              <a:rPr lang="en-US" dirty="0" err="1"/>
              <a:t>Mady</a:t>
            </a:r>
            <a:r>
              <a:rPr lang="en-US" dirty="0"/>
              <a:t>, his best friend asked some questions. Based on the answers given by </a:t>
            </a:r>
            <a:r>
              <a:rPr lang="en-US" dirty="0" err="1"/>
              <a:t>mady</a:t>
            </a:r>
            <a:r>
              <a:rPr lang="en-US" dirty="0"/>
              <a:t>, he recommended a place. This is </a:t>
            </a:r>
            <a:r>
              <a:rPr lang="en-US" b="1" dirty="0"/>
              <a:t>decision tree algorithm</a:t>
            </a:r>
            <a:r>
              <a:rPr lang="en-US" dirty="0"/>
              <a:t> approach. </a:t>
            </a:r>
          </a:p>
          <a:p>
            <a:r>
              <a:rPr lang="en-US" dirty="0" err="1"/>
              <a:t>Mady</a:t>
            </a:r>
            <a:r>
              <a:rPr lang="en-US" dirty="0"/>
              <a:t> friend used the answers given by </a:t>
            </a:r>
            <a:r>
              <a:rPr lang="en-US" dirty="0" err="1"/>
              <a:t>mady</a:t>
            </a:r>
            <a:r>
              <a:rPr lang="en-US" dirty="0"/>
              <a:t> to create rules. Later he used the created rules to recommend the best place which </a:t>
            </a:r>
            <a:r>
              <a:rPr lang="en-US" dirty="0" err="1"/>
              <a:t>mady</a:t>
            </a:r>
            <a:r>
              <a:rPr lang="en-US" dirty="0"/>
              <a:t> will like. These rules could be, </a:t>
            </a:r>
            <a:r>
              <a:rPr lang="en-US" dirty="0" err="1"/>
              <a:t>mady</a:t>
            </a:r>
            <a:r>
              <a:rPr lang="en-US" dirty="0"/>
              <a:t> like a place with lots of tree or waterfalls ..</a:t>
            </a:r>
            <a:r>
              <a:rPr lang="en-US" dirty="0" err="1"/>
              <a:t>etc</a:t>
            </a:r>
            <a:endParaRPr lang="en-US" dirty="0"/>
          </a:p>
          <a:p>
            <a:r>
              <a:rPr lang="en-US" dirty="0"/>
              <a:t>In the above approach </a:t>
            </a:r>
            <a:r>
              <a:rPr lang="en-US" dirty="0" err="1"/>
              <a:t>mady</a:t>
            </a:r>
            <a:r>
              <a:rPr lang="en-US" dirty="0"/>
              <a:t> best friend is the decision tree. The vote (recommended place) is the leaf of the decision tree (Target class). The target is finalized by a single person, In a technical way of saying, using an only single decision tree.</a:t>
            </a:r>
          </a:p>
          <a:p>
            <a:endParaRPr lang="en-IN" dirty="0"/>
          </a:p>
        </p:txBody>
      </p:sp>
    </p:spTree>
    <p:extLst>
      <p:ext uri="{BB962C8B-B14F-4D97-AF65-F5344CB8AC3E}">
        <p14:creationId xmlns:p14="http://schemas.microsoft.com/office/powerpoint/2010/main" val="380531187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Algorithm:</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In the other case when </a:t>
            </a:r>
            <a:r>
              <a:rPr lang="en-US" dirty="0" err="1"/>
              <a:t>mady</a:t>
            </a:r>
            <a:r>
              <a:rPr lang="en-US" dirty="0"/>
              <a:t> asked his friends to recommend the best place to visit. Each friend asked him different questions and come up their recommend a place to visit. Later </a:t>
            </a:r>
            <a:r>
              <a:rPr lang="en-US" dirty="0" err="1"/>
              <a:t>mady</a:t>
            </a:r>
            <a:r>
              <a:rPr lang="en-US" dirty="0"/>
              <a:t> consider all the recommendations and calculated the votes. Votes basically is to pick the popular place from the recommend places from all his friends.</a:t>
            </a:r>
          </a:p>
          <a:p>
            <a:r>
              <a:rPr lang="en-US" dirty="0" err="1"/>
              <a:t>Mady</a:t>
            </a:r>
            <a:r>
              <a:rPr lang="en-US" dirty="0"/>
              <a:t> will consider each recommended place and if the same place recommended by some other place he will increase the count. At the end the high count place where </a:t>
            </a:r>
            <a:r>
              <a:rPr lang="en-US" dirty="0" err="1"/>
              <a:t>mady</a:t>
            </a:r>
            <a:r>
              <a:rPr lang="en-US" dirty="0"/>
              <a:t> will go.</a:t>
            </a:r>
          </a:p>
          <a:p>
            <a:r>
              <a:rPr lang="en-US" dirty="0"/>
              <a:t>In this case, the recommended place (</a:t>
            </a:r>
            <a:r>
              <a:rPr lang="en-US" b="1" dirty="0"/>
              <a:t>Target Prediction</a:t>
            </a:r>
            <a:r>
              <a:rPr lang="en-US" dirty="0"/>
              <a:t>) is considered by many friends. Each friend is the tree and the combined all friends will form the forest. This forest is the random forest. As each friend asked random questions to recommend the best place visit.</a:t>
            </a:r>
          </a:p>
          <a:p>
            <a:endParaRPr lang="en-IN" dirty="0"/>
          </a:p>
        </p:txBody>
      </p:sp>
    </p:spTree>
    <p:extLst>
      <p:ext uri="{BB962C8B-B14F-4D97-AF65-F5344CB8AC3E}">
        <p14:creationId xmlns:p14="http://schemas.microsoft.com/office/powerpoint/2010/main" val="3502146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NumPy</a:t>
            </a:r>
            <a:r>
              <a:rPr lang="en-IN" b="1" dirty="0"/>
              <a:t> numerical types </a:t>
            </a:r>
            <a:endParaRPr lang="en-IN" dirty="0"/>
          </a:p>
        </p:txBody>
      </p:sp>
      <p:pic>
        <p:nvPicPr>
          <p:cNvPr id="4" name="Picture 3"/>
          <p:cNvPicPr>
            <a:picLocks noChangeAspect="1"/>
          </p:cNvPicPr>
          <p:nvPr/>
        </p:nvPicPr>
        <p:blipFill>
          <a:blip r:embed="rId2"/>
          <a:stretch>
            <a:fillRect/>
          </a:stretch>
        </p:blipFill>
        <p:spPr>
          <a:xfrm>
            <a:off x="1799387" y="1690688"/>
            <a:ext cx="6174181" cy="4147390"/>
          </a:xfrm>
          <a:prstGeom prst="rect">
            <a:avLst/>
          </a:prstGeom>
        </p:spPr>
      </p:pic>
    </p:spTree>
    <p:extLst>
      <p:ext uri="{BB962C8B-B14F-4D97-AF65-F5344CB8AC3E}">
        <p14:creationId xmlns:p14="http://schemas.microsoft.com/office/powerpoint/2010/main" val="5766420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Random Forest Algorithm Works</a:t>
            </a:r>
            <a:endParaRPr lang="en-IN" dirty="0"/>
          </a:p>
        </p:txBody>
      </p:sp>
      <p:pic>
        <p:nvPicPr>
          <p:cNvPr id="57346" name="Picture 2" descr="How random forest algorithm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591" y="1306703"/>
            <a:ext cx="4762500" cy="529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564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pseudocode:</a:t>
            </a:r>
            <a:br>
              <a:rPr lang="en-IN" b="1"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Randomly select “k” features from total “m” features.</a:t>
            </a:r>
          </a:p>
          <a:p>
            <a:endParaRPr lang="en-US" dirty="0"/>
          </a:p>
          <a:p>
            <a:r>
              <a:rPr lang="en-US" dirty="0"/>
              <a:t>Where k &lt;&lt; m</a:t>
            </a:r>
          </a:p>
          <a:p>
            <a:r>
              <a:rPr lang="en-US" dirty="0"/>
              <a:t>Among the “k” features, calculate the node “d” using the best split point.</a:t>
            </a:r>
          </a:p>
          <a:p>
            <a:endParaRPr lang="en-US" dirty="0"/>
          </a:p>
          <a:p>
            <a:r>
              <a:rPr lang="en-US" dirty="0"/>
              <a:t>Split the node into daughter nodes using the best split.</a:t>
            </a:r>
          </a:p>
          <a:p>
            <a:endParaRPr lang="en-US" dirty="0"/>
          </a:p>
          <a:p>
            <a:r>
              <a:rPr lang="en-US" dirty="0"/>
              <a:t>Repeat 1 to 3 steps until “l” number of nodes has been reached.</a:t>
            </a:r>
          </a:p>
          <a:p>
            <a:endParaRPr lang="en-US" dirty="0"/>
          </a:p>
          <a:p>
            <a:r>
              <a:rPr lang="en-US" dirty="0"/>
              <a:t>Build forest by repeating steps 1 to 4 for “n” number times to create “n” number of trees.</a:t>
            </a:r>
            <a:endParaRPr lang="en-IN" dirty="0"/>
          </a:p>
        </p:txBody>
      </p:sp>
    </p:spTree>
    <p:extLst>
      <p:ext uri="{BB962C8B-B14F-4D97-AF65-F5344CB8AC3E}">
        <p14:creationId xmlns:p14="http://schemas.microsoft.com/office/powerpoint/2010/main" val="24259457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pseudocode:</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To perform prediction using the trained random forest algorithm uses the below pseudocode.</a:t>
            </a:r>
          </a:p>
          <a:p>
            <a:endParaRPr lang="en-US" dirty="0"/>
          </a:p>
          <a:p>
            <a:r>
              <a:rPr lang="en-US" dirty="0"/>
              <a:t>Takes the test features and use the rules of each randomly created decision tree to predict the </a:t>
            </a:r>
            <a:r>
              <a:rPr lang="en-US" dirty="0" err="1"/>
              <a:t>oucome</a:t>
            </a:r>
            <a:r>
              <a:rPr lang="en-US" dirty="0"/>
              <a:t> and stores the predicted outcome (target)</a:t>
            </a:r>
          </a:p>
          <a:p>
            <a:endParaRPr lang="en-US" dirty="0"/>
          </a:p>
          <a:p>
            <a:r>
              <a:rPr lang="en-US" dirty="0"/>
              <a:t>Calculate the votes for each predicted target.</a:t>
            </a:r>
          </a:p>
          <a:p>
            <a:endParaRPr lang="en-US" dirty="0"/>
          </a:p>
          <a:p>
            <a:r>
              <a:rPr lang="en-US" dirty="0"/>
              <a:t>Consider the high voted predicted target as the final prediction from the random forest algorithm.</a:t>
            </a:r>
            <a:endParaRPr lang="en-IN" dirty="0"/>
          </a:p>
        </p:txBody>
      </p:sp>
    </p:spTree>
    <p:extLst>
      <p:ext uri="{BB962C8B-B14F-4D97-AF65-F5344CB8AC3E}">
        <p14:creationId xmlns:p14="http://schemas.microsoft.com/office/powerpoint/2010/main" val="22440561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algorithm applications</a:t>
            </a:r>
            <a:br>
              <a:rPr lang="en-IN" b="1" dirty="0"/>
            </a:br>
            <a:endParaRPr lang="en-IN" dirty="0"/>
          </a:p>
        </p:txBody>
      </p:sp>
      <p:pic>
        <p:nvPicPr>
          <p:cNvPr id="60418" name="Picture 2" descr="Random Forest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623" y="1472184"/>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9916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Banking</a:t>
            </a:r>
            <a:r>
              <a:rPr lang="en-US" b="1" dirty="0"/>
              <a:t>:</a:t>
            </a:r>
            <a:br>
              <a:rPr lang="en-US" b="1" dirty="0"/>
            </a:br>
            <a:endParaRPr lang="en-IN" dirty="0"/>
          </a:p>
        </p:txBody>
      </p:sp>
      <p:sp>
        <p:nvSpPr>
          <p:cNvPr id="3" name="Content Placeholder 2"/>
          <p:cNvSpPr>
            <a:spLocks noGrp="1"/>
          </p:cNvSpPr>
          <p:nvPr>
            <p:ph idx="1"/>
          </p:nvPr>
        </p:nvSpPr>
        <p:spPr/>
        <p:txBody>
          <a:bodyPr>
            <a:normAutofit fontScale="85000" lnSpcReduction="20000"/>
          </a:bodyPr>
          <a:lstStyle/>
          <a:p>
            <a:r>
              <a:rPr lang="en-US" dirty="0" smtClean="0"/>
              <a:t>In </a:t>
            </a:r>
            <a:r>
              <a:rPr lang="en-US" dirty="0"/>
              <a:t>the banking sector, random forest algorithm widely used in two main application. These are for finding the loyal customer and finding the fraud customers.</a:t>
            </a:r>
          </a:p>
          <a:p>
            <a:r>
              <a:rPr lang="en-US" dirty="0"/>
              <a:t>The loyal customer means not the customer who pays well, but also the customer whom can take the huge amount as loan and pays the loan interest properly to the bank. As the growth of the bank purely depends on the loyal customers. The bank customers data highly analyzed to find the pattern for the loyal customer based the customer details.</a:t>
            </a:r>
          </a:p>
          <a:p>
            <a:r>
              <a:rPr lang="en-US" dirty="0"/>
              <a:t>In the same way, there is need to identify the customer who are not profitable for the bank, like taking the loan and </a:t>
            </a:r>
            <a:r>
              <a:rPr lang="en-US" dirty="0" smtClean="0"/>
              <a:t>not paying </a:t>
            </a:r>
            <a:r>
              <a:rPr lang="en-US" dirty="0"/>
              <a:t>the loan interest properly or find the outlier customers. If the bank can identify theses kind of customer before giving the loan the customer.  Bank will get a chance to not approve the loan to these kinds of customers. In this case, also random forest algorithm is used to identify the customers who are not profitable for the bank.</a:t>
            </a:r>
          </a:p>
          <a:p>
            <a:endParaRPr lang="en-IN" dirty="0"/>
          </a:p>
        </p:txBody>
      </p:sp>
    </p:spTree>
    <p:extLst>
      <p:ext uri="{BB962C8B-B14F-4D97-AF65-F5344CB8AC3E}">
        <p14:creationId xmlns:p14="http://schemas.microsoft.com/office/powerpoint/2010/main" val="1564965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Forest Applications</a:t>
            </a:r>
            <a:endParaRPr lang="en-IN" dirty="0"/>
          </a:p>
        </p:txBody>
      </p:sp>
      <p:sp>
        <p:nvSpPr>
          <p:cNvPr id="3" name="Content Placeholder 2"/>
          <p:cNvSpPr>
            <a:spLocks noGrp="1"/>
          </p:cNvSpPr>
          <p:nvPr>
            <p:ph idx="1"/>
          </p:nvPr>
        </p:nvSpPr>
        <p:spPr/>
        <p:txBody>
          <a:bodyPr/>
          <a:lstStyle/>
          <a:p>
            <a:pPr marL="0" indent="0">
              <a:buNone/>
            </a:pPr>
            <a:r>
              <a:rPr lang="en-US" b="1" dirty="0"/>
              <a:t>2.Medicine</a:t>
            </a:r>
          </a:p>
          <a:p>
            <a:r>
              <a:rPr lang="en-US" dirty="0"/>
              <a:t>In medicine field, random forest algorithm is used identify the correct combination of the components to validate the medicine. Random forest algorithm also helpful for identifying the disease by analyzing the patient’s medical records.</a:t>
            </a:r>
          </a:p>
          <a:p>
            <a:pPr marL="0" indent="0">
              <a:buNone/>
            </a:pPr>
            <a:r>
              <a:rPr lang="en-US" b="1" dirty="0"/>
              <a:t>3.Stock Market</a:t>
            </a:r>
          </a:p>
          <a:p>
            <a:r>
              <a:rPr lang="en-US" dirty="0"/>
              <a:t>In the stock market, random forest algorithm used to identify the stock behavior as well as the expected loss or profit by purchasing the particular stock.</a:t>
            </a:r>
          </a:p>
          <a:p>
            <a:endParaRPr lang="en-IN" dirty="0"/>
          </a:p>
        </p:txBody>
      </p:sp>
    </p:spTree>
    <p:extLst>
      <p:ext uri="{BB962C8B-B14F-4D97-AF65-F5344CB8AC3E}">
        <p14:creationId xmlns:p14="http://schemas.microsoft.com/office/powerpoint/2010/main" val="17889931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E-Commerce</a:t>
            </a:r>
            <a:endParaRPr lang="en-IN" dirty="0"/>
          </a:p>
        </p:txBody>
      </p:sp>
      <p:sp>
        <p:nvSpPr>
          <p:cNvPr id="3" name="Content Placeholder 2"/>
          <p:cNvSpPr>
            <a:spLocks noGrp="1"/>
          </p:cNvSpPr>
          <p:nvPr>
            <p:ph idx="1"/>
          </p:nvPr>
        </p:nvSpPr>
        <p:spPr/>
        <p:txBody>
          <a:bodyPr/>
          <a:lstStyle/>
          <a:p>
            <a:r>
              <a:rPr lang="en-US" dirty="0"/>
              <a:t>In e-commerce, the random forest used only in the small segment of the recommendation engine for identifying the likely hood of customer liking the recommend products base on the similar kinds of customers.</a:t>
            </a:r>
          </a:p>
          <a:p>
            <a:r>
              <a:rPr lang="en-US" dirty="0"/>
              <a:t>Running random forest algorithm on very large dataset requires </a:t>
            </a:r>
            <a:r>
              <a:rPr lang="en-US" b="1" dirty="0"/>
              <a:t>high-end GPU</a:t>
            </a:r>
            <a:r>
              <a:rPr lang="en-US" dirty="0"/>
              <a:t> systems. If you are not having any GPU system. You can always run the machine learning models in cloud hosted desktop. You can use </a:t>
            </a:r>
            <a:r>
              <a:rPr lang="en-US" dirty="0" smtClean="0"/>
              <a:t>cloud desktop online </a:t>
            </a:r>
            <a:r>
              <a:rPr lang="en-US" dirty="0"/>
              <a:t>platform to run high-end machine learning models from sitting any corner of the world.</a:t>
            </a:r>
          </a:p>
          <a:p>
            <a:endParaRPr lang="en-IN" dirty="0"/>
          </a:p>
        </p:txBody>
      </p:sp>
    </p:spTree>
    <p:extLst>
      <p:ext uri="{BB962C8B-B14F-4D97-AF65-F5344CB8AC3E}">
        <p14:creationId xmlns:p14="http://schemas.microsoft.com/office/powerpoint/2010/main" val="29819121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Logistic regression predicts the probability of an outcome that can only have two values (i.e. a dichotomy). </a:t>
            </a:r>
            <a:endParaRPr lang="en-US" dirty="0" smtClean="0"/>
          </a:p>
          <a:p>
            <a:r>
              <a:rPr lang="en-US" dirty="0" smtClean="0"/>
              <a:t>The </a:t>
            </a:r>
            <a:r>
              <a:rPr lang="en-US" dirty="0"/>
              <a:t>prediction is based on the use of one or several predictors (numerical and categorical). </a:t>
            </a:r>
            <a:endParaRPr lang="en-US" dirty="0" smtClean="0"/>
          </a:p>
          <a:p>
            <a:r>
              <a:rPr lang="en-US" dirty="0" smtClean="0"/>
              <a:t>A </a:t>
            </a:r>
            <a:r>
              <a:rPr lang="en-US" dirty="0"/>
              <a:t>linear regression is not appropriate for predicting the value of a binary variable for two reasons:		</a:t>
            </a:r>
          </a:p>
          <a:p>
            <a:r>
              <a:rPr lang="en-US" dirty="0"/>
              <a:t>A linear regression will predict values outside the acceptable range (e.g. predicting </a:t>
            </a:r>
            <a:r>
              <a:rPr lang="en-US" dirty="0" smtClean="0"/>
              <a:t>probabilities outside </a:t>
            </a:r>
            <a:r>
              <a:rPr lang="en-US" dirty="0"/>
              <a:t>the range 0 to 1)</a:t>
            </a:r>
          </a:p>
          <a:p>
            <a:r>
              <a:rPr lang="en-US" dirty="0"/>
              <a:t>Since the dichotomous experiments can only have one of two possible values for each experiment, the residuals will not be normally distributed about the predicted line.</a:t>
            </a:r>
            <a:endParaRPr lang="en-IN" dirty="0"/>
          </a:p>
        </p:txBody>
      </p:sp>
    </p:spTree>
    <p:extLst>
      <p:ext uri="{BB962C8B-B14F-4D97-AF65-F5344CB8AC3E}">
        <p14:creationId xmlns:p14="http://schemas.microsoft.com/office/powerpoint/2010/main" val="183074159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p:txBody>
          <a:bodyPr>
            <a:normAutofit/>
          </a:bodyPr>
          <a:lstStyle/>
          <a:p>
            <a:r>
              <a:rPr lang="en-US" dirty="0"/>
              <a:t>On the other hand, a logistic regression produces a logistic curve, which is limited to values between 0 and 1. </a:t>
            </a:r>
            <a:endParaRPr lang="en-US" dirty="0" smtClean="0"/>
          </a:p>
          <a:p>
            <a:r>
              <a:rPr lang="en-US" dirty="0" smtClean="0"/>
              <a:t>Logistic </a:t>
            </a:r>
            <a:r>
              <a:rPr lang="en-US" dirty="0"/>
              <a:t>regression is similar to a linear regression, but the curve is constructed using the natural logarithm of the “odds” of the target variable, rather than the probability. </a:t>
            </a:r>
            <a:endParaRPr lang="en-US" dirty="0" smtClean="0"/>
          </a:p>
          <a:p>
            <a:r>
              <a:rPr lang="en-US" dirty="0" smtClean="0"/>
              <a:t>Moreover</a:t>
            </a:r>
            <a:r>
              <a:rPr lang="en-US" dirty="0"/>
              <a:t>, the predictors do not have to be normally distributed or have equal variance in each group.</a:t>
            </a:r>
            <a:endParaRPr lang="en-IN" dirty="0"/>
          </a:p>
        </p:txBody>
      </p:sp>
    </p:spTree>
    <p:extLst>
      <p:ext uri="{BB962C8B-B14F-4D97-AF65-F5344CB8AC3E}">
        <p14:creationId xmlns:p14="http://schemas.microsoft.com/office/powerpoint/2010/main" val="25961927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idx="1"/>
          </p:nvPr>
        </p:nvSpPr>
        <p:spPr>
          <a:xfrm>
            <a:off x="838200" y="1463040"/>
            <a:ext cx="10515600" cy="4946904"/>
          </a:xfrm>
        </p:spPr>
        <p:txBody>
          <a:bodyPr>
            <a:normAutofit lnSpcReduction="10000"/>
          </a:bodyPr>
          <a:lstStyle/>
          <a:p>
            <a:r>
              <a:rPr lang="en-US" dirty="0"/>
              <a:t>Example 1:  Suppose that we are interested in the </a:t>
            </a:r>
            <a:r>
              <a:rPr lang="en-US" dirty="0" smtClean="0"/>
              <a:t>factors that </a:t>
            </a:r>
            <a:r>
              <a:rPr lang="en-US" dirty="0"/>
              <a:t>influence whether a political candidate wins an election.  </a:t>
            </a:r>
            <a:endParaRPr lang="en-US" dirty="0" smtClean="0"/>
          </a:p>
          <a:p>
            <a:r>
              <a:rPr lang="en-US" dirty="0" smtClean="0"/>
              <a:t>The outcome </a:t>
            </a:r>
            <a:r>
              <a:rPr lang="en-US" dirty="0"/>
              <a:t>(response) variable is binary (0/1);  win or lose.</a:t>
            </a:r>
          </a:p>
          <a:p>
            <a:r>
              <a:rPr lang="en-US" dirty="0"/>
              <a:t>The predictor variables of interest are the amount of money spent on the campaign, </a:t>
            </a:r>
            <a:r>
              <a:rPr lang="en-US" dirty="0" smtClean="0"/>
              <a:t>the amount </a:t>
            </a:r>
            <a:r>
              <a:rPr lang="en-US" dirty="0"/>
              <a:t>of time spent campaigning negatively and whether or not the candidate is </a:t>
            </a:r>
            <a:r>
              <a:rPr lang="en-US" dirty="0" smtClean="0"/>
              <a:t>an incumbent(is he right person to hold the role/position).</a:t>
            </a:r>
            <a:endParaRPr lang="en-US" dirty="0"/>
          </a:p>
          <a:p>
            <a:r>
              <a:rPr lang="en-US" dirty="0"/>
              <a:t>Example 2:  A researcher is interested in how variables, such as GRE (Graduate Record Exam scores</a:t>
            </a:r>
            <a:r>
              <a:rPr lang="en-US" dirty="0" smtClean="0"/>
              <a:t>), GPA </a:t>
            </a:r>
            <a:r>
              <a:rPr lang="en-US" dirty="0"/>
              <a:t>(</a:t>
            </a:r>
            <a:r>
              <a:rPr lang="en-US" dirty="0" smtClean="0"/>
              <a:t>grade point </a:t>
            </a:r>
            <a:r>
              <a:rPr lang="en-US" dirty="0"/>
              <a:t>average) and prestige of the undergraduate institution, effect admission into </a:t>
            </a:r>
            <a:r>
              <a:rPr lang="en-US" dirty="0" smtClean="0"/>
              <a:t>graduate school</a:t>
            </a:r>
            <a:r>
              <a:rPr lang="en-US" dirty="0"/>
              <a:t>. The response variable, admit/don’t admit, is a binary variable.</a:t>
            </a:r>
          </a:p>
          <a:p>
            <a:endParaRPr lang="en-IN" dirty="0"/>
          </a:p>
        </p:txBody>
      </p:sp>
    </p:spTree>
    <p:extLst>
      <p:ext uri="{BB962C8B-B14F-4D97-AF65-F5344CB8AC3E}">
        <p14:creationId xmlns:p14="http://schemas.microsoft.com/office/powerpoint/2010/main" val="30343943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45FA66-87FF-4496-9763-32B764FC716D}"/>
              </a:ext>
            </a:extLst>
          </p:cNvPr>
          <p:cNvSpPr>
            <a:spLocks noGrp="1"/>
          </p:cNvSpPr>
          <p:nvPr>
            <p:ph type="title"/>
          </p:nvPr>
        </p:nvSpPr>
        <p:spPr/>
        <p:txBody>
          <a:bodyPr/>
          <a:lstStyle/>
          <a:p>
            <a:r>
              <a:rPr lang="en-IN" b="1" dirty="0"/>
              <a:t>Types of Variables</a:t>
            </a:r>
            <a:endParaRPr lang="en-IN" dirty="0"/>
          </a:p>
        </p:txBody>
      </p:sp>
      <p:pic>
        <p:nvPicPr>
          <p:cNvPr id="1026" name="Picture 2" descr="http://3.bp.blogspot.com/-L7KUapFGUXs/U001UGoJSFI/AAAAAAAACVw/8vH0VNUcuJ0/s1600/data+type.png">
            <a:extLst>
              <a:ext uri="{FF2B5EF4-FFF2-40B4-BE49-F238E27FC236}">
                <a16:creationId xmlns:a16="http://schemas.microsoft.com/office/drawing/2014/main" xmlns="" id="{E3DC9391-866A-4588-BC4A-68379C74F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495" y="2236363"/>
            <a:ext cx="7002299" cy="2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157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Manipulating array shapes </a:t>
            </a:r>
            <a:endParaRPr lang="en-IN" dirty="0"/>
          </a:p>
        </p:txBody>
      </p:sp>
      <p:sp>
        <p:nvSpPr>
          <p:cNvPr id="3" name="Content Placeholder 2"/>
          <p:cNvSpPr>
            <a:spLocks noGrp="1"/>
          </p:cNvSpPr>
          <p:nvPr>
            <p:ph idx="1"/>
          </p:nvPr>
        </p:nvSpPr>
        <p:spPr/>
        <p:txBody>
          <a:bodyPr/>
          <a:lstStyle/>
          <a:p>
            <a:r>
              <a:rPr lang="en-US" dirty="0"/>
              <a:t>Flattening </a:t>
            </a:r>
            <a:r>
              <a:rPr lang="en-US" dirty="0" smtClean="0"/>
              <a:t>is transforming </a:t>
            </a:r>
            <a:r>
              <a:rPr lang="en-US" dirty="0"/>
              <a:t>a multidimensional array into a one-dimensional array. </a:t>
            </a:r>
            <a:endParaRPr lang="en-US" dirty="0" smtClean="0"/>
          </a:p>
          <a:p>
            <a:endParaRPr lang="en-IN" dirty="0"/>
          </a:p>
        </p:txBody>
      </p:sp>
    </p:spTree>
    <p:extLst>
      <p:ext uri="{BB962C8B-B14F-4D97-AF65-F5344CB8AC3E}">
        <p14:creationId xmlns:p14="http://schemas.microsoft.com/office/powerpoint/2010/main" val="22844073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pic>
        <p:nvPicPr>
          <p:cNvPr id="27650" name="Picture 2" descr="http://www.saedsayad.com/images/LogRe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295" y="1477390"/>
            <a:ext cx="8942705" cy="479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53789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a:xfrm>
            <a:off x="719328" y="1331849"/>
            <a:ext cx="10515600" cy="4351338"/>
          </a:xfrm>
        </p:spPr>
        <p:txBody>
          <a:bodyPr/>
          <a:lstStyle/>
          <a:p>
            <a:r>
              <a:rPr lang="en-US" dirty="0"/>
              <a:t>In the logistic regression the constant (b0) moves the curve left and right and the slope (b1) defines the steepness of the curve. By simple transformation, the logistic regression equation can be written in terms of an odds ratio.		</a:t>
            </a:r>
          </a:p>
          <a:p>
            <a:endParaRPr lang="en-IN" dirty="0"/>
          </a:p>
        </p:txBody>
      </p:sp>
      <p:pic>
        <p:nvPicPr>
          <p:cNvPr id="28674" name="Picture 2" descr="http://www.saedsayad.com/images/Logistic_od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951" y="3014154"/>
            <a:ext cx="3493526" cy="132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56344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a:xfrm>
            <a:off x="719328" y="1331849"/>
            <a:ext cx="10515600" cy="4351338"/>
          </a:xfrm>
        </p:spPr>
        <p:txBody>
          <a:bodyPr/>
          <a:lstStyle/>
          <a:p>
            <a:r>
              <a:rPr lang="en-US" dirty="0"/>
              <a:t>Finally, taking the natural log of both sides, we can write the equation in terms of log-odds (logit) which is a linear function of the predictors. The coefficient (</a:t>
            </a:r>
            <a:r>
              <a:rPr lang="en-US" i="1" dirty="0"/>
              <a:t>b</a:t>
            </a:r>
            <a:r>
              <a:rPr lang="en-US" i="1" baseline="-25000" dirty="0"/>
              <a:t>1</a:t>
            </a:r>
            <a:r>
              <a:rPr lang="en-US" dirty="0"/>
              <a:t>) is the amount the logit (log-odds) changes with a one unit change in </a:t>
            </a:r>
            <a:r>
              <a:rPr lang="en-US" i="1" dirty="0"/>
              <a:t>x</a:t>
            </a:r>
            <a:r>
              <a:rPr lang="en-US" dirty="0"/>
              <a:t>. 	</a:t>
            </a:r>
          </a:p>
          <a:p>
            <a:endParaRPr lang="en-IN" dirty="0"/>
          </a:p>
        </p:txBody>
      </p:sp>
      <p:pic>
        <p:nvPicPr>
          <p:cNvPr id="29698" name="Picture 2" descr="http://www.saedsayad.com/images/Lo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174" y="3199828"/>
            <a:ext cx="3468235" cy="142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51058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pic>
        <p:nvPicPr>
          <p:cNvPr id="30721" name="Picture 1" descr="http://www.saedsayad.com/images/LogReg_e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824" y="3026664"/>
            <a:ext cx="5886584" cy="173736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838200" y="1825625"/>
            <a:ext cx="10515600" cy="1201039"/>
          </a:xfrm>
        </p:spPr>
        <p:txBody>
          <a:bodyPr/>
          <a:lstStyle/>
          <a:p>
            <a:r>
              <a:rPr lang="en-US" dirty="0"/>
              <a:t>As mentioned before, logistic regression can handle any number of numerical and/or categorical variables.</a:t>
            </a:r>
            <a:endParaRPr lang="en-IN" dirty="0"/>
          </a:p>
        </p:txBody>
      </p:sp>
      <p:pic>
        <p:nvPicPr>
          <p:cNvPr id="30723" name="Picture 3" descr="http://www.saedsayad.com/images/LogReg_m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824" y="4911852"/>
            <a:ext cx="8081192" cy="182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13262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 Assumptions</a:t>
            </a:r>
            <a:br>
              <a:rPr lang="en-IN" b="1" dirty="0"/>
            </a:br>
            <a:endParaRPr lang="en-IN" dirty="0"/>
          </a:p>
        </p:txBody>
      </p:sp>
      <p:sp>
        <p:nvSpPr>
          <p:cNvPr id="3" name="Content Placeholder 2"/>
          <p:cNvSpPr>
            <a:spLocks noGrp="1"/>
          </p:cNvSpPr>
          <p:nvPr>
            <p:ph idx="1"/>
          </p:nvPr>
        </p:nvSpPr>
        <p:spPr/>
        <p:txBody>
          <a:bodyPr/>
          <a:lstStyle/>
          <a:p>
            <a:r>
              <a:rPr lang="en-US" dirty="0"/>
              <a:t>Binary logistic regression requires the dependent variable to be binary.</a:t>
            </a:r>
          </a:p>
          <a:p>
            <a:r>
              <a:rPr lang="en-US" dirty="0"/>
              <a:t>For a binary regression, the factor level 1 of the dependent variable should represent the desired outcome.</a:t>
            </a:r>
          </a:p>
          <a:p>
            <a:r>
              <a:rPr lang="en-US" dirty="0"/>
              <a:t>Only the meaningful variables should be included.</a:t>
            </a:r>
          </a:p>
          <a:p>
            <a:r>
              <a:rPr lang="en-US" dirty="0"/>
              <a:t>The independent variables should be independent of each other. That is, the model should have little or no multicollinearity.</a:t>
            </a:r>
          </a:p>
          <a:p>
            <a:r>
              <a:rPr lang="en-US" dirty="0"/>
              <a:t>The independent variables are linearly related to the log odds.</a:t>
            </a:r>
          </a:p>
          <a:p>
            <a:r>
              <a:rPr lang="en-US" dirty="0"/>
              <a:t>Logistic regression requires quite large sample sizes.</a:t>
            </a:r>
          </a:p>
          <a:p>
            <a:endParaRPr lang="en-IN" dirty="0"/>
          </a:p>
        </p:txBody>
      </p:sp>
    </p:spTree>
    <p:extLst>
      <p:ext uri="{BB962C8B-B14F-4D97-AF65-F5344CB8AC3E}">
        <p14:creationId xmlns:p14="http://schemas.microsoft.com/office/powerpoint/2010/main" val="391471724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a:t>
            </a:r>
            <a:endParaRPr lang="en-IN" dirty="0"/>
          </a:p>
        </p:txBody>
      </p:sp>
      <p:sp>
        <p:nvSpPr>
          <p:cNvPr id="3" name="Content Placeholder 2"/>
          <p:cNvSpPr>
            <a:spLocks noGrp="1"/>
          </p:cNvSpPr>
          <p:nvPr>
            <p:ph idx="1"/>
          </p:nvPr>
        </p:nvSpPr>
        <p:spPr/>
        <p:txBody>
          <a:bodyPr/>
          <a:lstStyle/>
          <a:p>
            <a:r>
              <a:rPr lang="en-US" dirty="0"/>
              <a:t>The dataset comes from the UCI Machine Learning repository, and it is related to direct marketing campaigns (phone calls) of a Portuguese banking institution. The classification goal is to predict whether the client will subscribe (1/0) to a term deposit (variable y).</a:t>
            </a:r>
            <a:endParaRPr lang="en-IN" dirty="0"/>
          </a:p>
        </p:txBody>
      </p:sp>
    </p:spTree>
    <p:extLst>
      <p:ext uri="{BB962C8B-B14F-4D97-AF65-F5344CB8AC3E}">
        <p14:creationId xmlns:p14="http://schemas.microsoft.com/office/powerpoint/2010/main" val="404982279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Input Variables</a:t>
            </a:r>
            <a:endParaRPr lang="en-IN" dirty="0"/>
          </a:p>
        </p:txBody>
      </p:sp>
      <p:sp>
        <p:nvSpPr>
          <p:cNvPr id="3" name="Content Placeholder 2"/>
          <p:cNvSpPr>
            <a:spLocks noGrp="1"/>
          </p:cNvSpPr>
          <p:nvPr>
            <p:ph idx="1"/>
          </p:nvPr>
        </p:nvSpPr>
        <p:spPr/>
        <p:txBody>
          <a:bodyPr>
            <a:normAutofit fontScale="77500" lnSpcReduction="20000"/>
          </a:bodyPr>
          <a:lstStyle/>
          <a:p>
            <a:r>
              <a:rPr lang="en-US" dirty="0"/>
              <a:t>age (numeric)</a:t>
            </a:r>
          </a:p>
          <a:p>
            <a:r>
              <a:rPr lang="en-US" dirty="0"/>
              <a:t>job : type of job (categorical: “admin”, “blue-collar”, “entrepreneur”, “housemaid”, “management”, “retired”, “self-employed”, “services”, “student”, “technician”, “unemployed”, “unknown”)</a:t>
            </a:r>
          </a:p>
          <a:p>
            <a:r>
              <a:rPr lang="en-US" dirty="0"/>
              <a:t>marital : marital status (categorical: “divorced”, “married”, “single”, “unknown”)</a:t>
            </a:r>
          </a:p>
          <a:p>
            <a:r>
              <a:rPr lang="en-US" dirty="0"/>
              <a:t>education (categorical: “basic.4y”, “basic.6y”, “basic.9y”, “</a:t>
            </a:r>
            <a:r>
              <a:rPr lang="en-US" dirty="0" err="1"/>
              <a:t>high.school</a:t>
            </a:r>
            <a:r>
              <a:rPr lang="en-US" dirty="0"/>
              <a:t>”, “illiterate”, “</a:t>
            </a:r>
            <a:r>
              <a:rPr lang="en-US" dirty="0" err="1"/>
              <a:t>professional.course</a:t>
            </a:r>
            <a:r>
              <a:rPr lang="en-US" dirty="0"/>
              <a:t>”, “</a:t>
            </a:r>
            <a:r>
              <a:rPr lang="en-US" dirty="0" err="1"/>
              <a:t>university.degree</a:t>
            </a:r>
            <a:r>
              <a:rPr lang="en-US" dirty="0"/>
              <a:t>”, “unknown”)</a:t>
            </a:r>
          </a:p>
          <a:p>
            <a:r>
              <a:rPr lang="en-US" dirty="0"/>
              <a:t>default: has credit in default? (categorical: “no”, “yes”, “unknown”)</a:t>
            </a:r>
          </a:p>
          <a:p>
            <a:r>
              <a:rPr lang="en-US" dirty="0"/>
              <a:t>housing: has housing loan? (categorical: “no”, “yes”, “unknown”)</a:t>
            </a:r>
          </a:p>
          <a:p>
            <a:r>
              <a:rPr lang="en-US" dirty="0"/>
              <a:t>loan: has personal loan? (categorical: “no”, “yes”, “unknown”)</a:t>
            </a:r>
          </a:p>
          <a:p>
            <a:r>
              <a:rPr lang="en-US" dirty="0"/>
              <a:t>contact: contact communication type (categorical: “cellular”, “telephone”)</a:t>
            </a:r>
          </a:p>
          <a:p>
            <a:r>
              <a:rPr lang="en-US" dirty="0"/>
              <a:t>month: last contact month of year (categorical: “</a:t>
            </a:r>
            <a:r>
              <a:rPr lang="en-US" dirty="0" err="1"/>
              <a:t>jan</a:t>
            </a:r>
            <a:r>
              <a:rPr lang="en-US" dirty="0"/>
              <a:t>”, “</a:t>
            </a:r>
            <a:r>
              <a:rPr lang="en-US" dirty="0" err="1"/>
              <a:t>feb</a:t>
            </a:r>
            <a:r>
              <a:rPr lang="en-US" dirty="0"/>
              <a:t>”, “mar”, …, “</a:t>
            </a:r>
            <a:r>
              <a:rPr lang="en-US" dirty="0" err="1"/>
              <a:t>nov</a:t>
            </a:r>
            <a:r>
              <a:rPr lang="en-US" dirty="0"/>
              <a:t>”, “</a:t>
            </a:r>
            <a:r>
              <a:rPr lang="en-US" dirty="0" err="1"/>
              <a:t>dec</a:t>
            </a:r>
            <a:r>
              <a:rPr lang="en-US" dirty="0"/>
              <a:t>”)</a:t>
            </a:r>
          </a:p>
          <a:p>
            <a:r>
              <a:rPr lang="en-US" dirty="0" err="1"/>
              <a:t>day_of_week</a:t>
            </a:r>
            <a:r>
              <a:rPr lang="en-US" dirty="0"/>
              <a:t>: last contact day of the week (categorical: “mon”, “</a:t>
            </a:r>
            <a:r>
              <a:rPr lang="en-US" dirty="0" err="1"/>
              <a:t>tue</a:t>
            </a:r>
            <a:r>
              <a:rPr lang="en-US" dirty="0"/>
              <a:t>”, “wed”, “</a:t>
            </a:r>
            <a:r>
              <a:rPr lang="en-US" dirty="0" err="1"/>
              <a:t>thu</a:t>
            </a:r>
            <a:r>
              <a:rPr lang="en-US" dirty="0"/>
              <a:t>”, “</a:t>
            </a:r>
            <a:r>
              <a:rPr lang="en-US" dirty="0" err="1"/>
              <a:t>fri</a:t>
            </a:r>
            <a:r>
              <a:rPr lang="en-US" dirty="0"/>
              <a:t>”)</a:t>
            </a:r>
          </a:p>
          <a:p>
            <a:endParaRPr lang="en-IN" dirty="0"/>
          </a:p>
        </p:txBody>
      </p:sp>
    </p:spTree>
    <p:extLst>
      <p:ext uri="{BB962C8B-B14F-4D97-AF65-F5344CB8AC3E}">
        <p14:creationId xmlns:p14="http://schemas.microsoft.com/office/powerpoint/2010/main" val="141305169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Input Variables</a:t>
            </a:r>
            <a:endParaRPr lang="en-IN" dirty="0"/>
          </a:p>
        </p:txBody>
      </p:sp>
      <p:sp>
        <p:nvSpPr>
          <p:cNvPr id="3" name="Content Placeholder 2"/>
          <p:cNvSpPr>
            <a:spLocks noGrp="1"/>
          </p:cNvSpPr>
          <p:nvPr>
            <p:ph idx="1"/>
          </p:nvPr>
        </p:nvSpPr>
        <p:spPr>
          <a:xfrm>
            <a:off x="838200" y="1444752"/>
            <a:ext cx="10515600" cy="5029199"/>
          </a:xfrm>
        </p:spPr>
        <p:txBody>
          <a:bodyPr>
            <a:normAutofit fontScale="70000" lnSpcReduction="20000"/>
          </a:bodyPr>
          <a:lstStyle/>
          <a:p>
            <a:r>
              <a:rPr lang="en-US" dirty="0"/>
              <a:t>duration: last contact duration, in seconds (numeric). Important note: this attribute highly affects the output target (e.g., if duration=0 then y=’no’). The duration is not known before a call is performed, also, after the end of the call, y is obviously known. Thus, this input should only be included for benchmark purposes and should be discarded if the intention is to have a realistic predictive model</a:t>
            </a:r>
          </a:p>
          <a:p>
            <a:r>
              <a:rPr lang="en-US" dirty="0"/>
              <a:t>campaign: number of contacts performed during this campaign and for this client (numeric, includes last contact)</a:t>
            </a:r>
          </a:p>
          <a:p>
            <a:r>
              <a:rPr lang="en-US" dirty="0" err="1"/>
              <a:t>pdays</a:t>
            </a:r>
            <a:r>
              <a:rPr lang="en-US" dirty="0"/>
              <a:t>: number of days that passed by after the client was last contacted from a previous campaign (numeric; 999 means client was not previously contacted)</a:t>
            </a:r>
          </a:p>
          <a:p>
            <a:r>
              <a:rPr lang="en-US" dirty="0"/>
              <a:t>previous: number of contacts performed before this campaign and for this client (numeric)</a:t>
            </a:r>
          </a:p>
          <a:p>
            <a:r>
              <a:rPr lang="en-US" dirty="0" err="1"/>
              <a:t>poutcome</a:t>
            </a:r>
            <a:r>
              <a:rPr lang="en-US" dirty="0"/>
              <a:t>: outcome of the previous marketing campaign (categorical: “failure”, “nonexistent”, “success”)</a:t>
            </a:r>
          </a:p>
          <a:p>
            <a:r>
              <a:rPr lang="en-US" dirty="0" err="1"/>
              <a:t>emp.var.rate</a:t>
            </a:r>
            <a:r>
              <a:rPr lang="en-US" dirty="0"/>
              <a:t>: employment variation rate — (numeric)</a:t>
            </a:r>
          </a:p>
          <a:p>
            <a:r>
              <a:rPr lang="en-US" dirty="0" err="1"/>
              <a:t>cons.price.idx</a:t>
            </a:r>
            <a:r>
              <a:rPr lang="en-US" dirty="0"/>
              <a:t>: consumer price index — (numeric)</a:t>
            </a:r>
          </a:p>
          <a:p>
            <a:r>
              <a:rPr lang="en-US" dirty="0" err="1"/>
              <a:t>cons.conf.idx</a:t>
            </a:r>
            <a:r>
              <a:rPr lang="en-US" dirty="0"/>
              <a:t>: consumer confidence index — (numeric)</a:t>
            </a:r>
          </a:p>
          <a:p>
            <a:r>
              <a:rPr lang="en-US" dirty="0"/>
              <a:t>euribor3m: </a:t>
            </a:r>
            <a:r>
              <a:rPr lang="en-US" dirty="0" err="1"/>
              <a:t>euribor</a:t>
            </a:r>
            <a:r>
              <a:rPr lang="en-US" dirty="0"/>
              <a:t> 3 month rate — (numeric)</a:t>
            </a:r>
          </a:p>
          <a:p>
            <a:r>
              <a:rPr lang="en-US" dirty="0" err="1"/>
              <a:t>nr.employed</a:t>
            </a:r>
            <a:r>
              <a:rPr lang="en-US" dirty="0"/>
              <a:t>: number of employees — (numeric)</a:t>
            </a:r>
          </a:p>
          <a:p>
            <a:endParaRPr lang="en-IN" dirty="0"/>
          </a:p>
        </p:txBody>
      </p:sp>
    </p:spTree>
    <p:extLst>
      <p:ext uri="{BB962C8B-B14F-4D97-AF65-F5344CB8AC3E}">
        <p14:creationId xmlns:p14="http://schemas.microsoft.com/office/powerpoint/2010/main" val="188776659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Predict Variable</a:t>
            </a:r>
            <a:endParaRPr lang="en-IN" dirty="0"/>
          </a:p>
        </p:txBody>
      </p:sp>
      <p:sp>
        <p:nvSpPr>
          <p:cNvPr id="3" name="Content Placeholder 2"/>
          <p:cNvSpPr>
            <a:spLocks noGrp="1"/>
          </p:cNvSpPr>
          <p:nvPr>
            <p:ph idx="1"/>
          </p:nvPr>
        </p:nvSpPr>
        <p:spPr/>
        <p:txBody>
          <a:bodyPr/>
          <a:lstStyle/>
          <a:p>
            <a:r>
              <a:rPr lang="en-US" dirty="0"/>
              <a:t>y — has the client subscribed a term deposit? (binary: “1”, means “Yes”, “0” means “No”)</a:t>
            </a:r>
          </a:p>
          <a:p>
            <a:r>
              <a:rPr lang="en-US" dirty="0"/>
              <a:t>The education column of the dataset has many categories and we need to reduce the categories for a better modelling. The education column has the following categories:</a:t>
            </a:r>
          </a:p>
          <a:p>
            <a:endParaRPr lang="en-IN" dirty="0"/>
          </a:p>
        </p:txBody>
      </p:sp>
    </p:spTree>
    <p:extLst>
      <p:ext uri="{BB962C8B-B14F-4D97-AF65-F5344CB8AC3E}">
        <p14:creationId xmlns:p14="http://schemas.microsoft.com/office/powerpoint/2010/main" val="29067310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Observations</a:t>
            </a:r>
            <a:endParaRPr lang="en-IN" dirty="0"/>
          </a:p>
        </p:txBody>
      </p:sp>
      <p:sp>
        <p:nvSpPr>
          <p:cNvPr id="3" name="Content Placeholder 2"/>
          <p:cNvSpPr>
            <a:spLocks noGrp="1"/>
          </p:cNvSpPr>
          <p:nvPr>
            <p:ph idx="1"/>
          </p:nvPr>
        </p:nvSpPr>
        <p:spPr/>
        <p:txBody>
          <a:bodyPr/>
          <a:lstStyle/>
          <a:p>
            <a:r>
              <a:rPr lang="en-US" dirty="0"/>
              <a:t>The average age of customers who bought the term deposit is higher than that of the customers who didn’t.</a:t>
            </a:r>
          </a:p>
          <a:p>
            <a:r>
              <a:rPr lang="en-US" dirty="0"/>
              <a:t>The </a:t>
            </a:r>
            <a:r>
              <a:rPr lang="en-US" dirty="0" err="1"/>
              <a:t>pdays</a:t>
            </a:r>
            <a:r>
              <a:rPr lang="en-US" dirty="0"/>
              <a:t> (days since the customer was last contacted) is understandably lower for the customers who bought it. The lower the </a:t>
            </a:r>
            <a:r>
              <a:rPr lang="en-US" dirty="0" err="1"/>
              <a:t>pdays</a:t>
            </a:r>
            <a:r>
              <a:rPr lang="en-US" dirty="0"/>
              <a:t>, the better the memory of the last call and hence the better chances of a sale.</a:t>
            </a:r>
          </a:p>
          <a:p>
            <a:r>
              <a:rPr lang="en-US" dirty="0"/>
              <a:t>Surprisingly, campaigns (number of contacts or calls made during the current campaign) are lower for customers who bought the term deposit.</a:t>
            </a:r>
          </a:p>
          <a:p>
            <a:endParaRPr lang="en-IN" dirty="0"/>
          </a:p>
        </p:txBody>
      </p:sp>
    </p:spTree>
    <p:extLst>
      <p:ext uri="{BB962C8B-B14F-4D97-AF65-F5344CB8AC3E}">
        <p14:creationId xmlns:p14="http://schemas.microsoft.com/office/powerpoint/2010/main" val="29611365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4E96EF-51A4-4A2B-924E-BAA16AFB9E2B}"/>
              </a:ext>
            </a:extLst>
          </p:cNvPr>
          <p:cNvSpPr>
            <a:spLocks noGrp="1"/>
          </p:cNvSpPr>
          <p:nvPr>
            <p:ph type="title"/>
          </p:nvPr>
        </p:nvSpPr>
        <p:spPr/>
        <p:txBody>
          <a:bodyPr/>
          <a:lstStyle/>
          <a:p>
            <a:r>
              <a:rPr lang="fr-FR" b="1" dirty="0"/>
              <a:t>Quartiles, </a:t>
            </a:r>
            <a:r>
              <a:rPr lang="fr-FR" b="1" dirty="0" err="1"/>
              <a:t>Deciles</a:t>
            </a:r>
            <a:r>
              <a:rPr lang="fr-FR" b="1" dirty="0"/>
              <a:t>, Percentiles, and Quantiles</a:t>
            </a:r>
            <a:endParaRPr lang="en-IN" dirty="0"/>
          </a:p>
        </p:txBody>
      </p:sp>
      <p:sp>
        <p:nvSpPr>
          <p:cNvPr id="3" name="Content Placeholder 2">
            <a:extLst>
              <a:ext uri="{FF2B5EF4-FFF2-40B4-BE49-F238E27FC236}">
                <a16:creationId xmlns:a16="http://schemas.microsoft.com/office/drawing/2014/main" xmlns="" id="{07C5A173-65AE-4F75-9E8B-2D11555776F2}"/>
              </a:ext>
            </a:extLst>
          </p:cNvPr>
          <p:cNvSpPr>
            <a:spLocks noGrp="1"/>
          </p:cNvSpPr>
          <p:nvPr>
            <p:ph idx="1"/>
          </p:nvPr>
        </p:nvSpPr>
        <p:spPr/>
        <p:txBody>
          <a:bodyPr/>
          <a:lstStyle/>
          <a:p>
            <a:r>
              <a:rPr lang="en-US" dirty="0"/>
              <a:t>Quartiles, deciles, and percentiles divide a frequency distribution into a number of parts containing equal frequencies.</a:t>
            </a:r>
          </a:p>
          <a:p>
            <a:r>
              <a:rPr lang="en-US" b="1" dirty="0"/>
              <a:t>Quartiles</a:t>
            </a:r>
            <a:r>
              <a:rPr lang="en-US" dirty="0"/>
              <a:t> divide the range of values into four parts, each containing one quarter of the values.</a:t>
            </a:r>
          </a:p>
          <a:p>
            <a:r>
              <a:rPr lang="en-US" b="1" dirty="0"/>
              <a:t>Percentiles </a:t>
            </a:r>
            <a:r>
              <a:rPr lang="en-US" dirty="0"/>
              <a:t>divide into a hundred parts, each containing one hundredth of the total frequency.</a:t>
            </a:r>
          </a:p>
          <a:p>
            <a:r>
              <a:rPr lang="en-US" b="1" dirty="0"/>
              <a:t>Quantile</a:t>
            </a:r>
            <a:r>
              <a:rPr lang="en-US" dirty="0"/>
              <a:t> divides a frequency distribution into parts containing stated proportions of a distribution.</a:t>
            </a:r>
          </a:p>
          <a:p>
            <a:endParaRPr lang="en-IN" dirty="0"/>
          </a:p>
        </p:txBody>
      </p:sp>
    </p:spTree>
    <p:extLst>
      <p:ext uri="{BB962C8B-B14F-4D97-AF65-F5344CB8AC3E}">
        <p14:creationId xmlns:p14="http://schemas.microsoft.com/office/powerpoint/2010/main" val="296153124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Natural Language Processing</a:t>
            </a:r>
            <a:endParaRPr lang="en-IN" dirty="0"/>
          </a:p>
        </p:txBody>
      </p:sp>
      <p:sp>
        <p:nvSpPr>
          <p:cNvPr id="3" name="Content Placeholder 2"/>
          <p:cNvSpPr>
            <a:spLocks noGrp="1"/>
          </p:cNvSpPr>
          <p:nvPr>
            <p:ph idx="1"/>
          </p:nvPr>
        </p:nvSpPr>
        <p:spPr/>
        <p:txBody>
          <a:bodyPr>
            <a:normAutofit fontScale="85000" lnSpcReduction="20000"/>
          </a:bodyPr>
          <a:lstStyle/>
          <a:p>
            <a:r>
              <a:rPr lang="en-US" dirty="0"/>
              <a:t>Natural Language Processing (NLP) refers to AI method of communicating with an intelligent systems using a natural language such as English.</a:t>
            </a:r>
          </a:p>
          <a:p>
            <a:endParaRPr lang="en-US" dirty="0"/>
          </a:p>
          <a:p>
            <a:r>
              <a:rPr lang="en-US" dirty="0"/>
              <a:t>Processing of Natural Language is required when you want an intelligent system like robot to perform as per your instructions, when you want to hear decision from a dialogue based clinical expert system, etc.</a:t>
            </a:r>
          </a:p>
          <a:p>
            <a:endParaRPr lang="en-US" dirty="0"/>
          </a:p>
          <a:p>
            <a:r>
              <a:rPr lang="en-US" dirty="0"/>
              <a:t>The field of NLP involves making computers to perform useful tasks with the natural languages humans use. The input and output of an NLP system can be −</a:t>
            </a:r>
          </a:p>
          <a:p>
            <a:endParaRPr lang="en-US" dirty="0"/>
          </a:p>
          <a:p>
            <a:r>
              <a:rPr lang="en-US" dirty="0"/>
              <a:t>Speech</a:t>
            </a:r>
          </a:p>
          <a:p>
            <a:r>
              <a:rPr lang="en-US" dirty="0"/>
              <a:t>Written Text</a:t>
            </a:r>
            <a:endParaRPr lang="en-IN" dirty="0"/>
          </a:p>
        </p:txBody>
      </p:sp>
    </p:spTree>
    <p:extLst>
      <p:ext uri="{BB962C8B-B14F-4D97-AF65-F5344CB8AC3E}">
        <p14:creationId xmlns:p14="http://schemas.microsoft.com/office/powerpoint/2010/main" val="12070219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NLP</a:t>
            </a:r>
          </a:p>
        </p:txBody>
      </p:sp>
      <p:sp>
        <p:nvSpPr>
          <p:cNvPr id="3" name="Content Placeholder 2"/>
          <p:cNvSpPr>
            <a:spLocks noGrp="1"/>
          </p:cNvSpPr>
          <p:nvPr>
            <p:ph idx="1"/>
          </p:nvPr>
        </p:nvSpPr>
        <p:spPr/>
        <p:txBody>
          <a:bodyPr>
            <a:normAutofit/>
          </a:bodyPr>
          <a:lstStyle/>
          <a:p>
            <a:r>
              <a:rPr lang="en-US" dirty="0"/>
              <a:t>Natural Language Understanding (NLU)</a:t>
            </a:r>
          </a:p>
          <a:p>
            <a:r>
              <a:rPr lang="en-US" dirty="0"/>
              <a:t>Understanding involves the following tasks −</a:t>
            </a:r>
          </a:p>
          <a:p>
            <a:pPr lvl="1"/>
            <a:r>
              <a:rPr lang="en-US" dirty="0"/>
              <a:t>Mapping the given input in natural language into useful representations.</a:t>
            </a:r>
          </a:p>
          <a:p>
            <a:pPr lvl="1"/>
            <a:r>
              <a:rPr lang="en-US" dirty="0"/>
              <a:t>Analyzing different aspects of the language.</a:t>
            </a:r>
          </a:p>
          <a:p>
            <a:r>
              <a:rPr lang="en-US" dirty="0"/>
              <a:t>Natural Language Generation (NLG)</a:t>
            </a:r>
          </a:p>
          <a:p>
            <a:pPr lvl="1"/>
            <a:r>
              <a:rPr lang="en-US" dirty="0"/>
              <a:t>It is the process of producing meaningful phrases and sentences in the form of natural language from some internal representation.</a:t>
            </a:r>
          </a:p>
        </p:txBody>
      </p:sp>
    </p:spTree>
    <p:extLst>
      <p:ext uri="{BB962C8B-B14F-4D97-AF65-F5344CB8AC3E}">
        <p14:creationId xmlns:p14="http://schemas.microsoft.com/office/powerpoint/2010/main" val="96284413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NLP</a:t>
            </a:r>
          </a:p>
        </p:txBody>
      </p:sp>
      <p:sp>
        <p:nvSpPr>
          <p:cNvPr id="3" name="Content Placeholder 2"/>
          <p:cNvSpPr>
            <a:spLocks noGrp="1"/>
          </p:cNvSpPr>
          <p:nvPr>
            <p:ph idx="1"/>
          </p:nvPr>
        </p:nvSpPr>
        <p:spPr/>
        <p:txBody>
          <a:bodyPr>
            <a:normAutofit/>
          </a:bodyPr>
          <a:lstStyle/>
          <a:p>
            <a:r>
              <a:rPr lang="en-US" dirty="0"/>
              <a:t>It involves −</a:t>
            </a:r>
          </a:p>
          <a:p>
            <a:r>
              <a:rPr lang="en-US" b="1" dirty="0"/>
              <a:t>Text planning</a:t>
            </a:r>
            <a:r>
              <a:rPr lang="en-US" dirty="0"/>
              <a:t> − It includes retrieving the relevant content from knowledge base.</a:t>
            </a:r>
          </a:p>
          <a:p>
            <a:r>
              <a:rPr lang="en-US" b="1" dirty="0"/>
              <a:t>Sentence planning</a:t>
            </a:r>
            <a:r>
              <a:rPr lang="en-US" dirty="0"/>
              <a:t> − It includes choosing required words, forming meaningful phrases, setting tone of the sentence.</a:t>
            </a:r>
          </a:p>
          <a:p>
            <a:r>
              <a:rPr lang="en-US" b="1" dirty="0"/>
              <a:t>Text Realization</a:t>
            </a:r>
            <a:r>
              <a:rPr lang="en-US" dirty="0"/>
              <a:t> − It is mapping sentence plan into sentence structure.</a:t>
            </a:r>
          </a:p>
        </p:txBody>
      </p:sp>
    </p:spTree>
    <p:extLst>
      <p:ext uri="{BB962C8B-B14F-4D97-AF65-F5344CB8AC3E}">
        <p14:creationId xmlns:p14="http://schemas.microsoft.com/office/powerpoint/2010/main" val="397284944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Difficulties in NLU</a:t>
            </a:r>
          </a:p>
        </p:txBody>
      </p:sp>
      <p:sp>
        <p:nvSpPr>
          <p:cNvPr id="3" name="Content Placeholder 2"/>
          <p:cNvSpPr>
            <a:spLocks noGrp="1"/>
          </p:cNvSpPr>
          <p:nvPr>
            <p:ph idx="1"/>
          </p:nvPr>
        </p:nvSpPr>
        <p:spPr/>
        <p:txBody>
          <a:bodyPr>
            <a:normAutofit/>
          </a:bodyPr>
          <a:lstStyle/>
          <a:p>
            <a:r>
              <a:rPr lang="en-US" b="1" dirty="0"/>
              <a:t>Lexical ambiguity</a:t>
            </a:r>
            <a:r>
              <a:rPr lang="en-US" dirty="0"/>
              <a:t> − It is at very primitive level such as word-level.</a:t>
            </a:r>
          </a:p>
          <a:p>
            <a:r>
              <a:rPr lang="en-US" dirty="0"/>
              <a:t>For example, treating the word “board” as noun or verb?</a:t>
            </a:r>
          </a:p>
          <a:p>
            <a:r>
              <a:rPr lang="en-US" b="1" dirty="0"/>
              <a:t>Syntax Level ambiguity</a:t>
            </a:r>
            <a:r>
              <a:rPr lang="en-US" dirty="0"/>
              <a:t> − A sentence can be parsed in different ways.</a:t>
            </a:r>
          </a:p>
          <a:p>
            <a:r>
              <a:rPr lang="en-US" dirty="0"/>
              <a:t>For example, “He lifted the beetle with red cap.” − Did he use cap to lift the beetle or he lifted a beetle that had red cap?</a:t>
            </a:r>
          </a:p>
          <a:p>
            <a:r>
              <a:rPr lang="en-US" b="1" dirty="0"/>
              <a:t>Referential ambiguity</a:t>
            </a:r>
            <a:r>
              <a:rPr lang="en-US" dirty="0"/>
              <a:t> − Referring to something using pronouns. For example, Rima went to Gauri. She said, “I am tired.” − Exactly who is tired?</a:t>
            </a:r>
          </a:p>
        </p:txBody>
      </p:sp>
    </p:spTree>
    <p:extLst>
      <p:ext uri="{BB962C8B-B14F-4D97-AF65-F5344CB8AC3E}">
        <p14:creationId xmlns:p14="http://schemas.microsoft.com/office/powerpoint/2010/main" val="111819883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Steps </a:t>
            </a:r>
            <a:r>
              <a:rPr lang="en-IN" dirty="0"/>
              <a:t>in NLP</a:t>
            </a:r>
            <a:br>
              <a:rPr lang="en-IN" dirty="0"/>
            </a:br>
            <a:r>
              <a:rPr lang="en-IN" dirty="0"/>
              <a:t/>
            </a:r>
            <a:br>
              <a:rPr lang="en-IN" dirty="0"/>
            </a:br>
            <a:endParaRPr lang="en-IN" dirty="0"/>
          </a:p>
        </p:txBody>
      </p:sp>
      <p:pic>
        <p:nvPicPr>
          <p:cNvPr id="27650" name="Picture 2" descr="NLP St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615" y="631252"/>
            <a:ext cx="3495675" cy="550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29342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 Can </a:t>
            </a:r>
            <a:r>
              <a:rPr lang="en-US" dirty="0"/>
              <a:t>Developers Use NLP Algorithms For?</a:t>
            </a:r>
            <a:br>
              <a:rPr lang="en-US" dirty="0"/>
            </a:br>
            <a:endParaRPr lang="en-IN" dirty="0"/>
          </a:p>
        </p:txBody>
      </p:sp>
      <p:sp>
        <p:nvSpPr>
          <p:cNvPr id="3" name="Content Placeholder 2"/>
          <p:cNvSpPr>
            <a:spLocks noGrp="1"/>
          </p:cNvSpPr>
          <p:nvPr>
            <p:ph idx="1"/>
          </p:nvPr>
        </p:nvSpPr>
        <p:spPr/>
        <p:txBody>
          <a:bodyPr>
            <a:normAutofit fontScale="85000" lnSpcReduction="20000"/>
          </a:bodyPr>
          <a:lstStyle/>
          <a:p>
            <a:r>
              <a:rPr lang="en-IN" b="1" dirty="0"/>
              <a:t>Summarize blocks of text</a:t>
            </a:r>
            <a:r>
              <a:rPr lang="en-IN" dirty="0"/>
              <a:t> </a:t>
            </a:r>
            <a:r>
              <a:rPr lang="en-IN" dirty="0" smtClean="0"/>
              <a:t>(Summarizer tool)</a:t>
            </a:r>
          </a:p>
          <a:p>
            <a:r>
              <a:rPr lang="en-IN" dirty="0"/>
              <a:t>https://algorithmia.com/</a:t>
            </a:r>
            <a:endParaRPr lang="en-IN" dirty="0" smtClean="0"/>
          </a:p>
          <a:p>
            <a:r>
              <a:rPr lang="en-IN" dirty="0"/>
              <a:t>Create a</a:t>
            </a:r>
            <a:r>
              <a:rPr lang="en-IN" b="1" dirty="0"/>
              <a:t> chat bot</a:t>
            </a:r>
            <a:r>
              <a:rPr lang="en-IN" dirty="0"/>
              <a:t> </a:t>
            </a:r>
            <a:endParaRPr lang="en-IN" dirty="0" smtClean="0"/>
          </a:p>
          <a:p>
            <a:r>
              <a:rPr lang="en-US" b="1" dirty="0" err="1"/>
              <a:t>Parsey</a:t>
            </a:r>
            <a:r>
              <a:rPr lang="en-US" b="1" dirty="0"/>
              <a:t> </a:t>
            </a:r>
            <a:r>
              <a:rPr lang="en-US" b="1" dirty="0" err="1" smtClean="0"/>
              <a:t>McParseface</a:t>
            </a:r>
            <a:r>
              <a:rPr lang="en-US" b="1" dirty="0" smtClean="0"/>
              <a:t> --- </a:t>
            </a:r>
            <a:r>
              <a:rPr lang="en-US" dirty="0" smtClean="0"/>
              <a:t>Parse </a:t>
            </a:r>
            <a:r>
              <a:rPr lang="en-US" dirty="0"/>
              <a:t>sentences with ease.</a:t>
            </a:r>
          </a:p>
          <a:p>
            <a:endParaRPr lang="en-IN" dirty="0" smtClean="0"/>
          </a:p>
          <a:p>
            <a:r>
              <a:rPr lang="en-IN" b="1" dirty="0"/>
              <a:t>Automatically generate keyword </a:t>
            </a:r>
            <a:r>
              <a:rPr lang="en-IN" b="1" dirty="0" smtClean="0"/>
              <a:t>tags</a:t>
            </a:r>
          </a:p>
          <a:p>
            <a:r>
              <a:rPr lang="en-US" b="1" dirty="0"/>
              <a:t>Identify the type of entity extracted</a:t>
            </a:r>
            <a:r>
              <a:rPr lang="en-US" dirty="0"/>
              <a:t>, </a:t>
            </a:r>
            <a:endParaRPr lang="en-US" dirty="0" smtClean="0"/>
          </a:p>
          <a:p>
            <a:r>
              <a:rPr lang="en-US" dirty="0"/>
              <a:t>Use Sentiment Analysis to </a:t>
            </a:r>
            <a:r>
              <a:rPr lang="en-US" b="1" dirty="0"/>
              <a:t>identify the sentiment of a string of text</a:t>
            </a:r>
            <a:r>
              <a:rPr lang="en-US" dirty="0" smtClean="0"/>
              <a:t>,</a:t>
            </a:r>
          </a:p>
          <a:p>
            <a:r>
              <a:rPr lang="en-US" b="1" dirty="0"/>
              <a:t>Reduce words to their root</a:t>
            </a:r>
            <a:r>
              <a:rPr lang="en-US" dirty="0"/>
              <a:t>, or stem, using PorterStemmer, or </a:t>
            </a:r>
            <a:r>
              <a:rPr lang="en-US" b="1" dirty="0"/>
              <a:t>break up text into tokens</a:t>
            </a:r>
            <a:r>
              <a:rPr lang="en-US" dirty="0"/>
              <a:t> using Tokenizer.</a:t>
            </a:r>
          </a:p>
          <a:p>
            <a:pPr marL="0" indent="0">
              <a:buNone/>
            </a:pPr>
            <a:r>
              <a:rPr lang="en-US" dirty="0"/>
              <a:t> </a:t>
            </a:r>
            <a:endParaRPr lang="en-IN" dirty="0"/>
          </a:p>
        </p:txBody>
      </p:sp>
    </p:spTree>
    <p:extLst>
      <p:ext uri="{BB962C8B-B14F-4D97-AF65-F5344CB8AC3E}">
        <p14:creationId xmlns:p14="http://schemas.microsoft.com/office/powerpoint/2010/main" val="356224675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NLP Libraries</a:t>
            </a:r>
            <a:br>
              <a:rPr lang="en-US"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Apache </a:t>
            </a:r>
            <a:r>
              <a:rPr lang="en-US" dirty="0" err="1"/>
              <a:t>OpenNLP</a:t>
            </a:r>
            <a:r>
              <a:rPr lang="en-US" dirty="0"/>
              <a:t>: a machine learning toolkit that provides tokenizers, sentence segmentation, part-of-speech tagging, named entity extraction, chunking, parsing, </a:t>
            </a:r>
            <a:r>
              <a:rPr lang="en-US" dirty="0" err="1"/>
              <a:t>coreference</a:t>
            </a:r>
            <a:r>
              <a:rPr lang="en-US" dirty="0"/>
              <a:t> resolution, and more.</a:t>
            </a:r>
          </a:p>
          <a:p>
            <a:r>
              <a:rPr lang="en-US" dirty="0"/>
              <a:t>Natural Language Toolkit (NLTK): a Python library that provides modules for processing text, classifying, tokenizing, stemming, tagging, parsing, and more.</a:t>
            </a:r>
          </a:p>
          <a:p>
            <a:r>
              <a:rPr lang="en-US" dirty="0" err="1"/>
              <a:t>Standford</a:t>
            </a:r>
            <a:r>
              <a:rPr lang="en-US" dirty="0"/>
              <a:t> NLP: a suite of NLP tools that provide part-of-speech tagging, the named entity recognizer, </a:t>
            </a:r>
            <a:r>
              <a:rPr lang="en-US" dirty="0" err="1"/>
              <a:t>coreference</a:t>
            </a:r>
            <a:r>
              <a:rPr lang="en-US" dirty="0"/>
              <a:t> </a:t>
            </a:r>
            <a:r>
              <a:rPr lang="en-US" dirty="0" err="1"/>
              <a:t>resolutionsystem</a:t>
            </a:r>
            <a:r>
              <a:rPr lang="en-US" dirty="0"/>
              <a:t>, sentiment analysis, and more.</a:t>
            </a:r>
          </a:p>
          <a:p>
            <a:r>
              <a:rPr lang="en-US" dirty="0"/>
              <a:t>MALLET: a Java package that provides Latent </a:t>
            </a:r>
            <a:r>
              <a:rPr lang="en-US" dirty="0" err="1"/>
              <a:t>Dirichlet</a:t>
            </a:r>
            <a:r>
              <a:rPr lang="en-US" dirty="0"/>
              <a:t> Allocation, document classification, clustering, topic modeling, information extraction, and more.</a:t>
            </a:r>
            <a:endParaRPr lang="en-IN" dirty="0"/>
          </a:p>
        </p:txBody>
      </p:sp>
    </p:spTree>
    <p:extLst>
      <p:ext uri="{BB962C8B-B14F-4D97-AF65-F5344CB8AC3E}">
        <p14:creationId xmlns:p14="http://schemas.microsoft.com/office/powerpoint/2010/main" val="415065747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686435"/>
          </a:xfrm>
        </p:spPr>
        <p:txBody>
          <a:bodyPr>
            <a:normAutofit fontScale="90000"/>
          </a:bodyPr>
          <a:lstStyle/>
          <a:p>
            <a:r>
              <a:rPr lang="en-IN" dirty="0" smtClean="0"/>
              <a:t>NLTK</a:t>
            </a:r>
            <a:endParaRPr lang="en-IN" dirty="0"/>
          </a:p>
        </p:txBody>
      </p:sp>
      <p:sp>
        <p:nvSpPr>
          <p:cNvPr id="3" name="Content Placeholder 2"/>
          <p:cNvSpPr>
            <a:spLocks noGrp="1"/>
          </p:cNvSpPr>
          <p:nvPr>
            <p:ph idx="1"/>
          </p:nvPr>
        </p:nvSpPr>
        <p:spPr>
          <a:xfrm>
            <a:off x="838200" y="1060704"/>
            <a:ext cx="10515600" cy="5116259"/>
          </a:xfrm>
        </p:spPr>
        <p:txBody>
          <a:bodyPr>
            <a:normAutofit fontScale="92500" lnSpcReduction="10000"/>
          </a:bodyPr>
          <a:lstStyle/>
          <a:p>
            <a:r>
              <a:rPr lang="en-US" dirty="0" smtClean="0"/>
              <a:t>Install </a:t>
            </a:r>
            <a:r>
              <a:rPr lang="en-US" dirty="0"/>
              <a:t>NLTK 3.0, downloadable for free from </a:t>
            </a:r>
            <a:r>
              <a:rPr lang="en-US" dirty="0">
                <a:hlinkClick r:id="rId2"/>
              </a:rPr>
              <a:t>http://nltk.org</a:t>
            </a:r>
            <a:r>
              <a:rPr lang="en-US" dirty="0" smtClean="0">
                <a:hlinkClick r:id="rId2"/>
              </a:rPr>
              <a:t>/</a:t>
            </a:r>
            <a:endParaRPr lang="en-US" dirty="0" smtClean="0"/>
          </a:p>
          <a:p>
            <a:r>
              <a:rPr lang="en-US" dirty="0"/>
              <a:t>The book module contains </a:t>
            </a:r>
            <a:r>
              <a:rPr lang="en-US" dirty="0" smtClean="0"/>
              <a:t>the data</a:t>
            </a:r>
          </a:p>
          <a:p>
            <a:r>
              <a:rPr lang="en-US" dirty="0"/>
              <a:t>Any time we want to find out about these texts, we just have to enter their </a:t>
            </a:r>
            <a:r>
              <a:rPr lang="en-US" dirty="0" smtClean="0"/>
              <a:t>names</a:t>
            </a:r>
          </a:p>
          <a:p>
            <a:r>
              <a:rPr lang="en-US" dirty="0"/>
              <a:t>A concordance view shows us every occurrence of a given word, together with some context</a:t>
            </a:r>
            <a:r>
              <a:rPr lang="en-US" dirty="0" smtClean="0"/>
              <a:t>.</a:t>
            </a:r>
          </a:p>
          <a:p>
            <a:r>
              <a:rPr lang="en-US" dirty="0"/>
              <a:t>A concordance permits us to see words in context</a:t>
            </a:r>
            <a:r>
              <a:rPr lang="en-US" dirty="0" smtClean="0"/>
              <a:t>.</a:t>
            </a:r>
          </a:p>
          <a:p>
            <a:r>
              <a:rPr lang="en-US" dirty="0"/>
              <a:t>It is one thing to automatically detect that a particular word occurs in a text, and to display some words that appear in the same context. However, we can also determine the </a:t>
            </a:r>
            <a:r>
              <a:rPr lang="en-US" i="1" dirty="0"/>
              <a:t>location</a:t>
            </a:r>
            <a:r>
              <a:rPr lang="en-US" dirty="0"/>
              <a:t> of a word in the text: how many words from the beginning it appears. This positional information can be displayed using a </a:t>
            </a:r>
            <a:r>
              <a:rPr lang="en-US" b="1" dirty="0"/>
              <a:t>dispersion plot</a:t>
            </a:r>
            <a:r>
              <a:rPr lang="en-US" dirty="0" smtClean="0"/>
              <a:t>.</a:t>
            </a:r>
          </a:p>
          <a:p>
            <a:r>
              <a:rPr lang="en-IN" b="1" dirty="0"/>
              <a:t>Counting Vocabulary</a:t>
            </a:r>
          </a:p>
          <a:p>
            <a:endParaRPr lang="en-IN" dirty="0"/>
          </a:p>
        </p:txBody>
      </p:sp>
    </p:spTree>
    <p:extLst>
      <p:ext uri="{BB962C8B-B14F-4D97-AF65-F5344CB8AC3E}">
        <p14:creationId xmlns:p14="http://schemas.microsoft.com/office/powerpoint/2010/main" val="275984918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686435"/>
          </a:xfrm>
        </p:spPr>
        <p:txBody>
          <a:bodyPr>
            <a:normAutofit fontScale="90000"/>
          </a:bodyPr>
          <a:lstStyle/>
          <a:p>
            <a:r>
              <a:rPr lang="en-IN" dirty="0" smtClean="0"/>
              <a:t>NLTK</a:t>
            </a:r>
            <a:endParaRPr lang="en-IN" dirty="0"/>
          </a:p>
        </p:txBody>
      </p:sp>
      <p:sp>
        <p:nvSpPr>
          <p:cNvPr id="3" name="Content Placeholder 2"/>
          <p:cNvSpPr>
            <a:spLocks noGrp="1"/>
          </p:cNvSpPr>
          <p:nvPr>
            <p:ph idx="1"/>
          </p:nvPr>
        </p:nvSpPr>
        <p:spPr>
          <a:xfrm>
            <a:off x="838200" y="1060704"/>
            <a:ext cx="10515600" cy="5116259"/>
          </a:xfrm>
        </p:spPr>
        <p:txBody>
          <a:bodyPr>
            <a:normAutofit/>
          </a:bodyPr>
          <a:lstStyle/>
          <a:p>
            <a:r>
              <a:rPr lang="en-IN" b="1" dirty="0"/>
              <a:t>Frequency </a:t>
            </a:r>
            <a:r>
              <a:rPr lang="en-IN" b="1" dirty="0" smtClean="0"/>
              <a:t>Distributions</a:t>
            </a:r>
          </a:p>
          <a:p>
            <a:r>
              <a:rPr lang="en-IN" b="1" dirty="0"/>
              <a:t>Fine-grained Selection of </a:t>
            </a:r>
            <a:r>
              <a:rPr lang="en-IN" b="1" dirty="0" smtClean="0"/>
              <a:t>Words(Long Words)</a:t>
            </a:r>
          </a:p>
          <a:p>
            <a:r>
              <a:rPr lang="en-IN" b="1" dirty="0"/>
              <a:t>Collocations and Bigrams</a:t>
            </a:r>
          </a:p>
          <a:p>
            <a:r>
              <a:rPr lang="en-US" dirty="0"/>
              <a:t>A </a:t>
            </a:r>
            <a:r>
              <a:rPr lang="en-US" b="1" dirty="0"/>
              <a:t>collocation</a:t>
            </a:r>
            <a:r>
              <a:rPr lang="en-US" dirty="0"/>
              <a:t> is a sequence of words that occur together unusually often. Thus </a:t>
            </a:r>
            <a:r>
              <a:rPr lang="en-US" i="1" dirty="0"/>
              <a:t>red wine</a:t>
            </a:r>
            <a:r>
              <a:rPr lang="en-US" dirty="0"/>
              <a:t> is a collocation, whereas </a:t>
            </a:r>
            <a:r>
              <a:rPr lang="en-US" i="1" dirty="0"/>
              <a:t>the wine</a:t>
            </a:r>
            <a:r>
              <a:rPr lang="en-US" dirty="0"/>
              <a:t> is not. , </a:t>
            </a:r>
            <a:r>
              <a:rPr lang="en-US" i="1" dirty="0"/>
              <a:t>maroon wine</a:t>
            </a:r>
            <a:r>
              <a:rPr lang="en-US" dirty="0"/>
              <a:t> sounds definitely odd</a:t>
            </a:r>
            <a:r>
              <a:rPr lang="en-US" dirty="0" smtClean="0"/>
              <a:t>.</a:t>
            </a:r>
          </a:p>
          <a:p>
            <a:pPr marL="0" indent="0">
              <a:buNone/>
            </a:pPr>
            <a:endParaRPr lang="en-IN" b="1" dirty="0"/>
          </a:p>
          <a:p>
            <a:endParaRPr lang="en-IN" b="1" dirty="0"/>
          </a:p>
          <a:p>
            <a:endParaRPr lang="en-IN" dirty="0"/>
          </a:p>
        </p:txBody>
      </p:sp>
    </p:spTree>
    <p:extLst>
      <p:ext uri="{BB962C8B-B14F-4D97-AF65-F5344CB8AC3E}">
        <p14:creationId xmlns:p14="http://schemas.microsoft.com/office/powerpoint/2010/main" val="351087038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Automatic Natural Language Understanding</a:t>
            </a:r>
            <a:br>
              <a:rPr lang="en-IN" b="1" dirty="0"/>
            </a:br>
            <a:endParaRPr lang="en-IN" dirty="0"/>
          </a:p>
        </p:txBody>
      </p:sp>
      <p:sp>
        <p:nvSpPr>
          <p:cNvPr id="3" name="Content Placeholder 2"/>
          <p:cNvSpPr>
            <a:spLocks noGrp="1"/>
          </p:cNvSpPr>
          <p:nvPr>
            <p:ph idx="1"/>
          </p:nvPr>
        </p:nvSpPr>
        <p:spPr/>
        <p:txBody>
          <a:bodyPr>
            <a:normAutofit fontScale="92500"/>
          </a:bodyPr>
          <a:lstStyle/>
          <a:p>
            <a:r>
              <a:rPr lang="en-IN" b="1" dirty="0"/>
              <a:t>Word Sense </a:t>
            </a:r>
            <a:r>
              <a:rPr lang="en-IN" b="1" dirty="0" smtClean="0"/>
              <a:t>Disambiguation</a:t>
            </a:r>
          </a:p>
          <a:p>
            <a:pPr lvl="1"/>
            <a:r>
              <a:rPr lang="en-US" dirty="0" smtClean="0"/>
              <a:t>serve</a:t>
            </a:r>
            <a:r>
              <a:rPr lang="en-US" dirty="0"/>
              <a:t>: help with food or drink; hold an office; put ball into </a:t>
            </a:r>
            <a:r>
              <a:rPr lang="en-US" dirty="0" smtClean="0"/>
              <a:t>play</a:t>
            </a:r>
          </a:p>
          <a:p>
            <a:pPr lvl="1"/>
            <a:r>
              <a:rPr lang="en-US" dirty="0"/>
              <a:t>dish: plate; course of a meal; communications device</a:t>
            </a:r>
          </a:p>
          <a:p>
            <a:r>
              <a:rPr lang="en-IN" b="1" dirty="0" smtClean="0"/>
              <a:t>Pronoun Resolution</a:t>
            </a:r>
          </a:p>
          <a:p>
            <a:pPr lvl="1"/>
            <a:r>
              <a:rPr lang="en-US" b="1" dirty="0"/>
              <a:t>A deeper kind of language understanding is to work out "who did what to whom" </a:t>
            </a:r>
            <a:endParaRPr lang="en-US" b="1" dirty="0" smtClean="0"/>
          </a:p>
          <a:p>
            <a:r>
              <a:rPr lang="en-US" b="1" dirty="0"/>
              <a:t>Generating Language </a:t>
            </a:r>
            <a:r>
              <a:rPr lang="en-US" b="1" dirty="0" smtClean="0"/>
              <a:t>Output</a:t>
            </a:r>
          </a:p>
          <a:p>
            <a:pPr lvl="1"/>
            <a:r>
              <a:rPr lang="en-US" b="1" dirty="0"/>
              <a:t>a.	</a:t>
            </a:r>
            <a:r>
              <a:rPr lang="en-US" b="1" dirty="0" smtClean="0"/>
              <a:t> Text</a:t>
            </a:r>
            <a:r>
              <a:rPr lang="en-US" b="1" dirty="0"/>
              <a:t>: ... The thieves stole the paintings. They were subsequently sold. ...</a:t>
            </a:r>
          </a:p>
          <a:p>
            <a:pPr lvl="1"/>
            <a:endParaRPr lang="en-US" b="1" dirty="0"/>
          </a:p>
          <a:p>
            <a:pPr lvl="1"/>
            <a:r>
              <a:rPr lang="en-US" b="1" dirty="0"/>
              <a:t>b.	</a:t>
            </a:r>
            <a:r>
              <a:rPr lang="en-US" b="1" dirty="0" smtClean="0"/>
              <a:t> Human</a:t>
            </a:r>
            <a:r>
              <a:rPr lang="en-US" b="1" dirty="0"/>
              <a:t>: Who or what was sold</a:t>
            </a:r>
            <a:r>
              <a:rPr lang="en-US" b="1" dirty="0" smtClean="0"/>
              <a:t>? </a:t>
            </a:r>
            <a:r>
              <a:rPr lang="en-US" b="1" dirty="0" smtClean="0">
                <a:solidFill>
                  <a:srgbClr val="FF0000"/>
                </a:solidFill>
              </a:rPr>
              <a:t>(Question to machine)</a:t>
            </a:r>
            <a:endParaRPr lang="en-US" b="1" dirty="0">
              <a:solidFill>
                <a:srgbClr val="FF0000"/>
              </a:solidFill>
            </a:endParaRPr>
          </a:p>
          <a:p>
            <a:pPr lvl="1"/>
            <a:endParaRPr lang="en-US" b="1" dirty="0"/>
          </a:p>
          <a:p>
            <a:pPr lvl="1"/>
            <a:r>
              <a:rPr lang="en-US" b="1" dirty="0"/>
              <a:t>c.	</a:t>
            </a:r>
            <a:r>
              <a:rPr lang="en-US" b="1" dirty="0" smtClean="0"/>
              <a:t> Machine</a:t>
            </a:r>
            <a:r>
              <a:rPr lang="en-US" b="1" dirty="0"/>
              <a:t>: The paintings</a:t>
            </a:r>
            <a:r>
              <a:rPr lang="en-US" b="1" dirty="0" smtClean="0"/>
              <a:t>. </a:t>
            </a:r>
            <a:r>
              <a:rPr lang="en-US" b="1" dirty="0" smtClean="0">
                <a:solidFill>
                  <a:srgbClr val="FF0000"/>
                </a:solidFill>
              </a:rPr>
              <a:t>(Machine Answers)</a:t>
            </a:r>
            <a:endParaRPr lang="en-US" b="1" dirty="0">
              <a:solidFill>
                <a:srgbClr val="FF0000"/>
              </a:solidFill>
            </a:endParaRPr>
          </a:p>
          <a:p>
            <a:pPr lvl="1"/>
            <a:endParaRPr lang="en-US" b="1" dirty="0" smtClean="0"/>
          </a:p>
          <a:p>
            <a:endParaRPr lang="en-US" b="1" dirty="0"/>
          </a:p>
          <a:p>
            <a:pPr lvl="1"/>
            <a:endParaRPr lang="en-US" b="1" dirty="0" smtClean="0"/>
          </a:p>
          <a:p>
            <a:pPr marL="457200" lvl="1" indent="0">
              <a:buNone/>
            </a:pPr>
            <a:endParaRPr lang="en-IN" b="1" dirty="0"/>
          </a:p>
          <a:p>
            <a:endParaRPr lang="en-IN" dirty="0"/>
          </a:p>
        </p:txBody>
      </p:sp>
    </p:spTree>
    <p:extLst>
      <p:ext uri="{BB962C8B-B14F-4D97-AF65-F5344CB8AC3E}">
        <p14:creationId xmlns:p14="http://schemas.microsoft.com/office/powerpoint/2010/main" val="1030942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3" name="Content Placeholder 2"/>
          <p:cNvSpPr>
            <a:spLocks noGrp="1"/>
          </p:cNvSpPr>
          <p:nvPr>
            <p:ph idx="1"/>
          </p:nvPr>
        </p:nvSpPr>
        <p:spPr>
          <a:xfrm>
            <a:off x="902208" y="1560449"/>
            <a:ext cx="10515600" cy="1676527"/>
          </a:xfrm>
        </p:spPr>
        <p:txBody>
          <a:bodyPr>
            <a:normAutofit fontScale="92500" lnSpcReduction="20000"/>
          </a:bodyPr>
          <a:lstStyle/>
          <a:p>
            <a:r>
              <a:rPr lang="en-US" dirty="0"/>
              <a:t>Quartiles are the values that divide a list of numbers into quarters:</a:t>
            </a:r>
          </a:p>
          <a:p>
            <a:r>
              <a:rPr lang="en-US" dirty="0"/>
              <a:t>Put the list of numbers </a:t>
            </a:r>
            <a:r>
              <a:rPr lang="en-US" b="1" dirty="0"/>
              <a:t>in order</a:t>
            </a:r>
            <a:endParaRPr lang="en-US" dirty="0"/>
          </a:p>
          <a:p>
            <a:r>
              <a:rPr lang="en-US" dirty="0"/>
              <a:t>Then cut the list into</a:t>
            </a:r>
            <a:r>
              <a:rPr lang="en-US" b="1" dirty="0"/>
              <a:t> four equal parts</a:t>
            </a:r>
            <a:endParaRPr lang="en-US" dirty="0"/>
          </a:p>
          <a:p>
            <a:r>
              <a:rPr lang="en-US" dirty="0"/>
              <a:t>The Quartiles are at the "</a:t>
            </a:r>
            <a:r>
              <a:rPr lang="en-US" dirty="0" smtClean="0"/>
              <a:t>cuts“</a:t>
            </a:r>
          </a:p>
          <a:p>
            <a:endParaRPr lang="en-US" dirty="0"/>
          </a:p>
          <a:p>
            <a:endParaRPr lang="en-US" dirty="0"/>
          </a:p>
          <a:p>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rotWithShape="1">
          <a:blip r:embed="rId2"/>
          <a:srcRect l="27750" t="39467" r="25525" b="9600"/>
          <a:stretch/>
        </p:blipFill>
        <p:spPr>
          <a:xfrm>
            <a:off x="2438400" y="3127248"/>
            <a:ext cx="5696712" cy="3493008"/>
          </a:xfrm>
          <a:prstGeom prst="rect">
            <a:avLst/>
          </a:prstGeom>
        </p:spPr>
      </p:pic>
    </p:spTree>
    <p:extLst>
      <p:ext uri="{BB962C8B-B14F-4D97-AF65-F5344CB8AC3E}">
        <p14:creationId xmlns:p14="http://schemas.microsoft.com/office/powerpoint/2010/main" val="272503261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Automatic Natural Language Understanding</a:t>
            </a:r>
            <a:br>
              <a:rPr lang="en-IN" b="1" dirty="0"/>
            </a:br>
            <a:endParaRPr lang="en-IN" dirty="0"/>
          </a:p>
        </p:txBody>
      </p:sp>
      <p:sp>
        <p:nvSpPr>
          <p:cNvPr id="3" name="Content Placeholder 2"/>
          <p:cNvSpPr>
            <a:spLocks noGrp="1"/>
          </p:cNvSpPr>
          <p:nvPr>
            <p:ph idx="1"/>
          </p:nvPr>
        </p:nvSpPr>
        <p:spPr>
          <a:xfrm>
            <a:off x="948520" y="1149234"/>
            <a:ext cx="4345856" cy="441822"/>
          </a:xfrm>
        </p:spPr>
        <p:txBody>
          <a:bodyPr>
            <a:normAutofit fontScale="92500" lnSpcReduction="10000"/>
          </a:bodyPr>
          <a:lstStyle/>
          <a:p>
            <a:r>
              <a:rPr lang="en-IN" b="1" dirty="0"/>
              <a:t>Spoken Dialog Systems</a:t>
            </a:r>
          </a:p>
          <a:p>
            <a:endParaRPr lang="en-US" b="1" dirty="0"/>
          </a:p>
          <a:p>
            <a:pPr lvl="1"/>
            <a:endParaRPr lang="en-US" b="1" dirty="0" smtClean="0"/>
          </a:p>
          <a:p>
            <a:pPr marL="457200" lvl="1" indent="0">
              <a:buNone/>
            </a:pPr>
            <a:endParaRPr lang="en-IN" b="1" dirty="0"/>
          </a:p>
          <a:p>
            <a:endParaRPr lang="en-IN" dirty="0"/>
          </a:p>
        </p:txBody>
      </p:sp>
      <p:pic>
        <p:nvPicPr>
          <p:cNvPr id="57346" name="Picture 2" descr="../images/dialog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672" y="1809560"/>
            <a:ext cx="8357183" cy="451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5370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a:t>
            </a:r>
            <a:endParaRPr lang="en-IN" dirty="0"/>
          </a:p>
        </p:txBody>
      </p:sp>
      <p:sp>
        <p:nvSpPr>
          <p:cNvPr id="3" name="Content Placeholder 2"/>
          <p:cNvSpPr>
            <a:spLocks noGrp="1"/>
          </p:cNvSpPr>
          <p:nvPr>
            <p:ph idx="1"/>
          </p:nvPr>
        </p:nvSpPr>
        <p:spPr/>
        <p:txBody>
          <a:bodyPr/>
          <a:lstStyle/>
          <a:p>
            <a:r>
              <a:rPr lang="en-IN" dirty="0" err="1"/>
              <a:t>conda</a:t>
            </a:r>
            <a:r>
              <a:rPr lang="en-IN" dirty="0"/>
              <a:t> install </a:t>
            </a:r>
            <a:r>
              <a:rPr lang="en-IN" dirty="0" err="1" smtClean="0"/>
              <a:t>theano</a:t>
            </a:r>
            <a:endParaRPr lang="en-IN" dirty="0" smtClean="0"/>
          </a:p>
          <a:p>
            <a:r>
              <a:rPr lang="en-IN" dirty="0" smtClean="0"/>
              <a:t>Tensor flow</a:t>
            </a:r>
          </a:p>
          <a:p>
            <a:r>
              <a:rPr lang="en-IN" dirty="0" err="1" smtClean="0"/>
              <a:t>Keras</a:t>
            </a:r>
            <a:endParaRPr lang="en-IN" dirty="0" smtClean="0"/>
          </a:p>
          <a:p>
            <a:endParaRPr lang="en-IN" dirty="0"/>
          </a:p>
        </p:txBody>
      </p:sp>
    </p:spTree>
    <p:extLst>
      <p:ext uri="{BB962C8B-B14F-4D97-AF65-F5344CB8AC3E}">
        <p14:creationId xmlns:p14="http://schemas.microsoft.com/office/powerpoint/2010/main" val="295784285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 Captioning in Deep Learning</a:t>
            </a:r>
            <a:br>
              <a:rPr lang="en-US" b="1" dirty="0"/>
            </a:br>
            <a:endParaRPr lang="en-IN" dirty="0"/>
          </a:p>
        </p:txBody>
      </p:sp>
      <p:pic>
        <p:nvPicPr>
          <p:cNvPr id="58370" name="Picture 2" descr="https://cdn-images-1.medium.com/max/1000/1*vzFwXFJOrg6WRGNsYYT6q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590" y="1414589"/>
            <a:ext cx="8197561" cy="493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720097"/>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p:txBody>
          <a:bodyPr/>
          <a:lstStyle/>
          <a:p>
            <a:r>
              <a:rPr lang="en-US" dirty="0"/>
              <a:t>Neural Networks are a machine learning framework that attempts to mimic the learning pattern of natural biological neural networks. </a:t>
            </a:r>
            <a:endParaRPr lang="en-US" dirty="0" smtClean="0"/>
          </a:p>
          <a:p>
            <a:r>
              <a:rPr lang="en-US" dirty="0" smtClean="0"/>
              <a:t>Biological </a:t>
            </a:r>
            <a:r>
              <a:rPr lang="en-US" dirty="0"/>
              <a:t>neural networks have interconnected neurons with dendrites that receive inputs, then based on these inputs they produce an output signal through an axon to another neuron. </a:t>
            </a:r>
            <a:endParaRPr lang="en-US" dirty="0" smtClean="0"/>
          </a:p>
          <a:p>
            <a:r>
              <a:rPr lang="en-US" dirty="0" smtClean="0"/>
              <a:t>We </a:t>
            </a:r>
            <a:r>
              <a:rPr lang="en-US" dirty="0"/>
              <a:t>will try to mimic this process through the use of Artificial Neural Networks (ANN), which we will just refer to as neural networks from now on. </a:t>
            </a:r>
            <a:endParaRPr lang="en-US" dirty="0" smtClean="0"/>
          </a:p>
          <a:p>
            <a:r>
              <a:rPr lang="en-US" dirty="0" smtClean="0"/>
              <a:t>The </a:t>
            </a:r>
            <a:r>
              <a:rPr lang="en-US" dirty="0"/>
              <a:t>process of creating a neural network begins with the most basic form, a single perceptron.</a:t>
            </a:r>
            <a:endParaRPr lang="en-IN" dirty="0"/>
          </a:p>
        </p:txBody>
      </p:sp>
    </p:spTree>
    <p:extLst>
      <p:ext uri="{BB962C8B-B14F-4D97-AF65-F5344CB8AC3E}">
        <p14:creationId xmlns:p14="http://schemas.microsoft.com/office/powerpoint/2010/main" val="356845356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Single Layer Network</a:t>
            </a:r>
            <a:endParaRPr lang="en-IN" dirty="0"/>
          </a:p>
        </p:txBody>
      </p:sp>
      <p:pic>
        <p:nvPicPr>
          <p:cNvPr id="32770" name="Picture 2" descr="S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542" y="1788287"/>
            <a:ext cx="6854815" cy="396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7574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p:txBody>
          <a:bodyPr/>
          <a:lstStyle/>
          <a:p>
            <a:r>
              <a:rPr lang="en-IN" dirty="0"/>
              <a:t>Perceptron as AND </a:t>
            </a:r>
            <a:r>
              <a:rPr lang="en-IN" dirty="0" smtClean="0"/>
              <a:t>Gate</a:t>
            </a:r>
          </a:p>
          <a:p>
            <a:r>
              <a:rPr lang="en-US" dirty="0" smtClean="0"/>
              <a:t>A </a:t>
            </a:r>
            <a:r>
              <a:rPr lang="en-US" dirty="0"/>
              <a:t>perceptron can be used as a separator or a decision line that divides the input set of AND Gate, into two classes:</a:t>
            </a:r>
          </a:p>
          <a:p>
            <a:r>
              <a:rPr lang="en-US" b="1" dirty="0"/>
              <a:t>Class 1:</a:t>
            </a:r>
            <a:r>
              <a:rPr lang="en-US" dirty="0"/>
              <a:t> Inputs having output as 0 that lies below the decision line.</a:t>
            </a:r>
          </a:p>
          <a:p>
            <a:r>
              <a:rPr lang="en-US" b="1" dirty="0"/>
              <a:t>Class 2:</a:t>
            </a:r>
            <a:r>
              <a:rPr lang="en-US" dirty="0"/>
              <a:t> Inputs having output as 1 that lies above the decision line or separator. </a:t>
            </a:r>
          </a:p>
        </p:txBody>
      </p:sp>
    </p:spTree>
    <p:extLst>
      <p:ext uri="{BB962C8B-B14F-4D97-AF65-F5344CB8AC3E}">
        <p14:creationId xmlns:p14="http://schemas.microsoft.com/office/powerpoint/2010/main" val="341734106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825625"/>
            <a:ext cx="10515600" cy="1082167"/>
          </a:xfrm>
        </p:spPr>
        <p:txBody>
          <a:bodyPr/>
          <a:lstStyle/>
          <a:p>
            <a:r>
              <a:rPr lang="en-US" dirty="0"/>
              <a:t>The below diagram shows the above idea of classifying the inputs of AND Gate using a perceptron:</a:t>
            </a:r>
          </a:p>
          <a:p>
            <a:endParaRPr lang="en-IN" dirty="0"/>
          </a:p>
        </p:txBody>
      </p:sp>
      <p:pic>
        <p:nvPicPr>
          <p:cNvPr id="28674" name="Picture 2" descr="AND Gate Classifier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294" y="3212274"/>
            <a:ext cx="7533255" cy="276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6526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690689"/>
            <a:ext cx="10515600" cy="1418272"/>
          </a:xfrm>
        </p:spPr>
        <p:txBody>
          <a:bodyPr>
            <a:normAutofit/>
          </a:bodyPr>
          <a:lstStyle/>
          <a:p>
            <a:r>
              <a:rPr lang="en-US" dirty="0" smtClean="0"/>
              <a:t>Mathematically</a:t>
            </a:r>
            <a:r>
              <a:rPr lang="en-US" dirty="0"/>
              <a:t>, one can represent a perceptron as a function of weights, inputs and bias (vertical offset):</a:t>
            </a:r>
          </a:p>
          <a:p>
            <a:endParaRPr lang="en-IN" dirty="0"/>
          </a:p>
        </p:txBody>
      </p:sp>
      <p:pic>
        <p:nvPicPr>
          <p:cNvPr id="29698" name="Picture 2" descr="Transfer Function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755" y="2991294"/>
            <a:ext cx="6061531" cy="307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52367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690689"/>
            <a:ext cx="10515600" cy="1418272"/>
          </a:xfrm>
        </p:spPr>
        <p:txBody>
          <a:bodyPr>
            <a:normAutofit fontScale="92500" lnSpcReduction="20000"/>
          </a:bodyPr>
          <a:lstStyle/>
          <a:p>
            <a:r>
              <a:rPr lang="en-US" dirty="0"/>
              <a:t>Each of the input received by the perceptron has been weighted based on the amount of its contribution for obtaining the final output. </a:t>
            </a:r>
          </a:p>
          <a:p>
            <a:r>
              <a:rPr lang="en-US" dirty="0"/>
              <a:t>Bias allows us to shift the decision line so that it can best separate the inputs into two classes.</a:t>
            </a:r>
          </a:p>
          <a:p>
            <a:endParaRPr lang="en-IN" dirty="0"/>
          </a:p>
        </p:txBody>
      </p:sp>
      <p:pic>
        <p:nvPicPr>
          <p:cNvPr id="29698" name="Picture 2" descr="Transfer Function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755" y="2991294"/>
            <a:ext cx="6061531" cy="307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7845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Activation Function</a:t>
            </a:r>
            <a:r>
              <a:rPr lang="en-IN" dirty="0"/>
              <a:t/>
            </a:r>
            <a:br>
              <a:rPr lang="en-IN" dirty="0"/>
            </a:br>
            <a:endParaRPr lang="en-IN" dirty="0"/>
          </a:p>
        </p:txBody>
      </p:sp>
      <p:sp>
        <p:nvSpPr>
          <p:cNvPr id="3" name="Content Placeholder 2"/>
          <p:cNvSpPr>
            <a:spLocks noGrp="1"/>
          </p:cNvSpPr>
          <p:nvPr>
            <p:ph idx="1"/>
          </p:nvPr>
        </p:nvSpPr>
        <p:spPr>
          <a:xfrm>
            <a:off x="838200" y="1825625"/>
            <a:ext cx="10515600" cy="1886839"/>
          </a:xfrm>
        </p:spPr>
        <p:txBody>
          <a:bodyPr/>
          <a:lstStyle/>
          <a:p>
            <a:r>
              <a:rPr lang="en-US" dirty="0"/>
              <a:t>T</a:t>
            </a:r>
            <a:r>
              <a:rPr lang="en-US" dirty="0" smtClean="0"/>
              <a:t>he </a:t>
            </a:r>
            <a:r>
              <a:rPr lang="en-US" dirty="0"/>
              <a:t>input received by a perceptron is first multiplied by the respective weights and then, all these weighted inputs are summed together. </a:t>
            </a:r>
            <a:endParaRPr lang="en-US" dirty="0" smtClean="0"/>
          </a:p>
          <a:p>
            <a:r>
              <a:rPr lang="en-US" dirty="0" smtClean="0"/>
              <a:t>This </a:t>
            </a:r>
            <a:r>
              <a:rPr lang="en-US" dirty="0"/>
              <a:t>summed value is then fed to activation for obtaining the final result as shown in the image below followed by the </a:t>
            </a:r>
            <a:r>
              <a:rPr lang="en-US" dirty="0" err="1"/>
              <a:t>the</a:t>
            </a:r>
            <a:r>
              <a:rPr lang="en-US" dirty="0"/>
              <a:t> code:</a:t>
            </a:r>
            <a:endParaRPr lang="en-IN" dirty="0"/>
          </a:p>
        </p:txBody>
      </p:sp>
      <p:pic>
        <p:nvPicPr>
          <p:cNvPr id="30722" name="Picture 2" descr="AND Gate Perceptron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5079" y="3847400"/>
            <a:ext cx="6279776" cy="24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938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2"/>
          <a:srcRect l="27525" t="16800" r="25075" b="22267"/>
          <a:stretch/>
        </p:blipFill>
        <p:spPr>
          <a:xfrm>
            <a:off x="996696" y="1764792"/>
            <a:ext cx="5779008" cy="4178808"/>
          </a:xfrm>
          <a:prstGeom prst="rect">
            <a:avLst/>
          </a:prstGeom>
        </p:spPr>
      </p:pic>
    </p:spTree>
    <p:extLst>
      <p:ext uri="{BB962C8B-B14F-4D97-AF65-F5344CB8AC3E}">
        <p14:creationId xmlns:p14="http://schemas.microsoft.com/office/powerpoint/2010/main" val="298812810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s://cdn-images-1.medium.com/max/100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070" y="0"/>
            <a:ext cx="1031430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02558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https://cdn-images-1.medium.com/max/1000/1*n1HFBpwv21FCAzGjmWt1s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838" y="246888"/>
            <a:ext cx="8741537" cy="651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14716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Activation Function</a:t>
            </a:r>
            <a:r>
              <a:rPr lang="en-IN" dirty="0"/>
              <a:t/>
            </a:r>
            <a:br>
              <a:rPr lang="en-IN" dirty="0"/>
            </a:br>
            <a:endParaRPr lang="en-IN" dirty="0"/>
          </a:p>
        </p:txBody>
      </p:sp>
      <p:graphicFrame>
        <p:nvGraphicFramePr>
          <p:cNvPr id="5" name="Table 4"/>
          <p:cNvGraphicFramePr>
            <a:graphicFrameLocks noGrp="1"/>
          </p:cNvGraphicFramePr>
          <p:nvPr/>
        </p:nvGraphicFramePr>
        <p:xfrm>
          <a:off x="838200" y="2462054"/>
          <a:ext cx="10515600" cy="3078480"/>
        </p:xfrm>
        <a:graphic>
          <a:graphicData uri="http://schemas.openxmlformats.org/drawingml/2006/table">
            <a:tbl>
              <a:tblPr/>
              <a:tblGrid>
                <a:gridCol w="2103120"/>
                <a:gridCol w="2103120"/>
                <a:gridCol w="2103120"/>
                <a:gridCol w="2103120"/>
                <a:gridCol w="2103120"/>
              </a:tblGrid>
              <a:tr h="0">
                <a:tc>
                  <a:txBody>
                    <a:bodyPr/>
                    <a:lstStyle/>
                    <a:p>
                      <a:r>
                        <a:rPr lang="en-IN" dirty="0"/>
                        <a:t>input x</a:t>
                      </a:r>
                    </a:p>
                  </a:txBody>
                  <a:tcPr marL="38100" marR="38100" marT="38100" marB="38100" anchor="ctr">
                    <a:lnL>
                      <a:noFill/>
                    </a:lnL>
                    <a:lnR>
                      <a:noFill/>
                    </a:lnR>
                    <a:lnT>
                      <a:noFill/>
                    </a:lnT>
                    <a:lnB>
                      <a:noFill/>
                    </a:lnB>
                    <a:solidFill>
                      <a:srgbClr val="CCFFCC"/>
                    </a:solidFill>
                  </a:tcPr>
                </a:tc>
                <a:tc>
                  <a:txBody>
                    <a:bodyPr/>
                    <a:lstStyle/>
                    <a:p>
                      <a:r>
                        <a:rPr lang="en-US" dirty="0"/>
                        <a:t>network fires or not (y)</a:t>
                      </a:r>
                    </a:p>
                  </a:txBody>
                  <a:tcPr marL="38100" marR="38100" marT="38100" marB="38100" anchor="ctr">
                    <a:lnL>
                      <a:noFill/>
                    </a:lnL>
                    <a:lnR>
                      <a:noFill/>
                    </a:lnR>
                    <a:lnT>
                      <a:noFill/>
                    </a:lnT>
                    <a:lnB>
                      <a:noFill/>
                    </a:lnB>
                    <a:solidFill>
                      <a:srgbClr val="CCFFCC"/>
                    </a:solidFill>
                  </a:tcPr>
                </a:tc>
                <a:tc>
                  <a:txBody>
                    <a:bodyPr/>
                    <a:lstStyle/>
                    <a:p>
                      <a:r>
                        <a:rPr lang="en-IN"/>
                        <a:t>told correct answer (</a:t>
                      </a:r>
                      <a:r>
                        <a:rPr lang="en-IN" b="1"/>
                        <a:t>O</a:t>
                      </a:r>
                      <a:r>
                        <a:rPr lang="en-IN"/>
                        <a:t>)</a:t>
                      </a:r>
                    </a:p>
                  </a:txBody>
                  <a:tcPr marL="38100" marR="38100" marT="38100" marB="38100" anchor="ctr">
                    <a:lnL>
                      <a:noFill/>
                    </a:lnL>
                    <a:lnR>
                      <a:noFill/>
                    </a:lnR>
                    <a:lnT>
                      <a:noFill/>
                    </a:lnT>
                    <a:lnB>
                      <a:noFill/>
                    </a:lnB>
                    <a:solidFill>
                      <a:srgbClr val="CCFFCC"/>
                    </a:solidFill>
                  </a:tcPr>
                </a:tc>
                <a:tc>
                  <a:txBody>
                    <a:bodyPr/>
                    <a:lstStyle/>
                    <a:p>
                      <a:r>
                        <a:rPr lang="en-US"/>
                        <a:t>what to do with w's</a:t>
                      </a:r>
                    </a:p>
                  </a:txBody>
                  <a:tcPr marL="38100" marR="38100" marT="38100" marB="38100" anchor="ctr">
                    <a:lnL>
                      <a:noFill/>
                    </a:lnL>
                    <a:lnR>
                      <a:noFill/>
                    </a:lnR>
                    <a:lnT>
                      <a:noFill/>
                    </a:lnT>
                    <a:lnB>
                      <a:noFill/>
                    </a:lnB>
                    <a:solidFill>
                      <a:srgbClr val="CCFFCC"/>
                    </a:solidFill>
                  </a:tcPr>
                </a:tc>
                <a:tc>
                  <a:txBody>
                    <a:bodyPr/>
                    <a:lstStyle/>
                    <a:p>
                      <a:r>
                        <a:rPr lang="en-US"/>
                        <a:t>what to do with t</a:t>
                      </a:r>
                    </a:p>
                  </a:txBody>
                  <a:tcPr marL="38100" marR="38100" marT="38100" marB="38100" anchor="ctr">
                    <a:lnL>
                      <a:noFill/>
                    </a:lnL>
                    <a:lnR>
                      <a:noFill/>
                    </a:lnR>
                    <a:lnT>
                      <a:noFill/>
                    </a:lnT>
                    <a:lnB>
                      <a:noFill/>
                    </a:lnB>
                    <a:solidFill>
                      <a:srgbClr val="CCFFCC"/>
                    </a:solidFill>
                  </a:tcPr>
                </a:tc>
              </a:tr>
              <a:tr h="0">
                <a:tc>
                  <a:txBody>
                    <a:bodyPr/>
                    <a:lstStyle/>
                    <a:p>
                      <a:r>
                        <a:rPr lang="en-IN"/>
                        <a:t>(0,1,0,0)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r>
              <a:tr h="0">
                <a:tc>
                  <a:txBody>
                    <a:bodyPr/>
                    <a:lstStyle/>
                    <a:p>
                      <a:r>
                        <a:rPr lang="en-IN"/>
                        <a:t>(1,0,0,0)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r>
              <a:tr h="0">
                <a:tc>
                  <a:txBody>
                    <a:bodyPr/>
                    <a:lstStyle/>
                    <a:p>
                      <a:r>
                        <a:rPr lang="en-IN"/>
                        <a:t>(0,1,1,1)</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r>
              <a:tr h="0">
                <a:tc>
                  <a:txBody>
                    <a:bodyPr/>
                    <a:lstStyle/>
                    <a:p>
                      <a:r>
                        <a:rPr lang="en-IN"/>
                        <a:t>(1,0,1,0)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r>
              <a:tr h="0">
                <a:tc>
                  <a:txBody>
                    <a:bodyPr/>
                    <a:lstStyle/>
                    <a:p>
                      <a:r>
                        <a:rPr lang="en-IN"/>
                        <a:t>(1,1,1,1)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r>
              <a:tr h="0">
                <a:tc>
                  <a:txBody>
                    <a:bodyPr/>
                    <a:lstStyle/>
                    <a:p>
                      <a:r>
                        <a:rPr lang="en-IN"/>
                        <a:t>(0,1,0,0)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r>
              <a:tr h="0">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dirty="0"/>
                        <a:t>....</a:t>
                      </a:r>
                    </a:p>
                  </a:txBody>
                  <a:tcPr marL="38100" marR="38100" marT="38100" marB="38100" anchor="ctr">
                    <a:lnL>
                      <a:noFill/>
                    </a:lnL>
                    <a:lnR>
                      <a:noFill/>
                    </a:lnR>
                    <a:lnT>
                      <a:noFill/>
                    </a:lnT>
                    <a:lnB>
                      <a:noFill/>
                    </a:lnB>
                  </a:tcPr>
                </a:tc>
              </a:tr>
            </a:tbl>
          </a:graphicData>
        </a:graphic>
      </p:graphicFrame>
      <p:sp>
        <p:nvSpPr>
          <p:cNvPr id="6" name="Rectangle 1"/>
          <p:cNvSpPr>
            <a:spLocks noChangeArrowheads="1"/>
          </p:cNvSpPr>
          <p:nvPr/>
        </p:nvSpPr>
        <p:spPr bwMode="auto">
          <a:xfrm>
            <a:off x="838200" y="2462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Georgia" panose="02040502050405020303" pitchFamily="18" charset="0"/>
              </a:rPr>
              <a:t>The sequence of exemplars presented may go like this:</a:t>
            </a:r>
            <a:endParaRPr kumimoji="0" lang="en-US" altLang="en-US"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894555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Limitations of Single-Layer Perceptron:</a:t>
            </a:r>
            <a:r>
              <a:rPr lang="en-IN" dirty="0"/>
              <a:t/>
            </a:r>
            <a:br>
              <a:rPr lang="en-IN" dirty="0"/>
            </a:br>
            <a:endParaRPr lang="en-IN" dirty="0"/>
          </a:p>
        </p:txBody>
      </p:sp>
      <p:sp>
        <p:nvSpPr>
          <p:cNvPr id="3" name="Content Placeholder 2"/>
          <p:cNvSpPr>
            <a:spLocks noGrp="1"/>
          </p:cNvSpPr>
          <p:nvPr>
            <p:ph idx="1"/>
          </p:nvPr>
        </p:nvSpPr>
        <p:spPr/>
        <p:txBody>
          <a:bodyPr/>
          <a:lstStyle/>
          <a:p>
            <a:r>
              <a:rPr lang="en-US" dirty="0"/>
              <a:t>Well, there are two major problems:</a:t>
            </a:r>
          </a:p>
          <a:p>
            <a:r>
              <a:rPr lang="en-US" dirty="0"/>
              <a:t>Single-Layer </a:t>
            </a:r>
            <a:r>
              <a:rPr lang="en-US" dirty="0" err="1"/>
              <a:t>Percpetrons</a:t>
            </a:r>
            <a:r>
              <a:rPr lang="en-US" dirty="0"/>
              <a:t> cannot classify non-linearly separable data points. </a:t>
            </a:r>
          </a:p>
          <a:p>
            <a:r>
              <a:rPr lang="en-US" dirty="0"/>
              <a:t>Complex problems, that involve a lot of parameters cannot be solved by Single-Layer </a:t>
            </a:r>
            <a:r>
              <a:rPr lang="en-US" dirty="0" err="1"/>
              <a:t>Perceptrons</a:t>
            </a:r>
            <a:r>
              <a:rPr lang="en-US" dirty="0"/>
              <a:t>.</a:t>
            </a:r>
          </a:p>
          <a:p>
            <a:endParaRPr lang="en-IN" dirty="0"/>
          </a:p>
        </p:txBody>
      </p:sp>
    </p:spTree>
    <p:extLst>
      <p:ext uri="{BB962C8B-B14F-4D97-AF65-F5344CB8AC3E}">
        <p14:creationId xmlns:p14="http://schemas.microsoft.com/office/powerpoint/2010/main" val="908008863"/>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SONAR Use Case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526" y="1690688"/>
            <a:ext cx="7481161" cy="311715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rmAutofit/>
          </a:bodyPr>
          <a:lstStyle/>
          <a:p>
            <a:r>
              <a:rPr lang="en-US" sz="3600" b="1" dirty="0"/>
              <a:t>SONAR Data Classification Using Single Layer </a:t>
            </a:r>
            <a:r>
              <a:rPr lang="en-US" sz="3600" b="1" dirty="0" err="1"/>
              <a:t>Perceptrons</a:t>
            </a:r>
            <a:r>
              <a:rPr lang="en-US" sz="3600" dirty="0"/>
              <a:t/>
            </a:r>
            <a:br>
              <a:rPr lang="en-US" sz="3600" dirty="0"/>
            </a:br>
            <a:endParaRPr lang="en-IN" sz="3600" dirty="0"/>
          </a:p>
        </p:txBody>
      </p:sp>
    </p:spTree>
    <p:extLst>
      <p:ext uri="{BB962C8B-B14F-4D97-AF65-F5344CB8AC3E}">
        <p14:creationId xmlns:p14="http://schemas.microsoft.com/office/powerpoint/2010/main" val="349144493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SONAR Data Classification Using Single Layer </a:t>
            </a:r>
            <a:r>
              <a:rPr lang="en-US" sz="3600" b="1" dirty="0" err="1"/>
              <a:t>Perceptrons</a:t>
            </a:r>
            <a:r>
              <a:rPr lang="en-US" sz="3600" dirty="0"/>
              <a:t/>
            </a:r>
            <a:br>
              <a:rPr lang="en-US" sz="3600" dirty="0"/>
            </a:br>
            <a:endParaRPr lang="en-IN" sz="3600" dirty="0"/>
          </a:p>
        </p:txBody>
      </p:sp>
      <p:pic>
        <p:nvPicPr>
          <p:cNvPr id="55298" name="Picture 2" descr="SONAR Data Use Case Work Flow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47" y="1513649"/>
            <a:ext cx="11484737" cy="457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666752"/>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SONAR Data Classification Using Single Layer </a:t>
            </a:r>
            <a:r>
              <a:rPr lang="en-US" sz="3600" b="1" dirty="0" err="1"/>
              <a:t>Perceptrons</a:t>
            </a:r>
            <a:r>
              <a:rPr lang="en-US" sz="3600" dirty="0"/>
              <a:t/>
            </a:r>
            <a:br>
              <a:rPr lang="en-US" sz="3600" dirty="0"/>
            </a:br>
            <a:endParaRPr lang="en-IN" sz="3600" dirty="0"/>
          </a:p>
        </p:txBody>
      </p:sp>
      <p:pic>
        <p:nvPicPr>
          <p:cNvPr id="56322" name="Picture 2" descr="One Hot Encoder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039" y="1690688"/>
            <a:ext cx="8093690" cy="2789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98570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The marketing team can market your product through various ways, such as:</a:t>
            </a:r>
          </a:p>
          <a:p>
            <a:r>
              <a:rPr lang="en-US" dirty="0"/>
              <a:t>Google Ads</a:t>
            </a:r>
          </a:p>
          <a:p>
            <a:r>
              <a:rPr lang="en-US" dirty="0"/>
              <a:t>Personal emails</a:t>
            </a:r>
          </a:p>
          <a:p>
            <a:r>
              <a:rPr lang="en-US" dirty="0"/>
              <a:t>Sale advertisement on relevant sites</a:t>
            </a:r>
          </a:p>
          <a:p>
            <a:r>
              <a:rPr lang="en-US" dirty="0"/>
              <a:t>Reference program</a:t>
            </a:r>
          </a:p>
          <a:p>
            <a:r>
              <a:rPr lang="en-US" dirty="0"/>
              <a:t>Blogs and so on . . .</a:t>
            </a:r>
          </a:p>
          <a:p>
            <a:r>
              <a:rPr lang="en-US" dirty="0"/>
              <a:t>Considering all the factors and options available, marketing team has to decide a strategy to do optimal and efficient marketing, but this task is too complex for a human to </a:t>
            </a:r>
            <a:r>
              <a:rPr lang="en-US" dirty="0" err="1"/>
              <a:t>analyse</a:t>
            </a:r>
            <a:r>
              <a:rPr lang="en-US" dirty="0"/>
              <a:t>, because number of parameters are quite high. </a:t>
            </a:r>
            <a:endParaRPr lang="en-US" dirty="0" smtClean="0"/>
          </a:p>
          <a:p>
            <a:r>
              <a:rPr lang="en-US" dirty="0" smtClean="0"/>
              <a:t>This </a:t>
            </a:r>
            <a:r>
              <a:rPr lang="en-US" dirty="0"/>
              <a:t>problem will have to be solved using Deep Learning.</a:t>
            </a:r>
          </a:p>
          <a:p>
            <a:endParaRPr lang="en-IN" dirty="0"/>
          </a:p>
        </p:txBody>
      </p:sp>
    </p:spTree>
    <p:extLst>
      <p:ext uri="{BB962C8B-B14F-4D97-AF65-F5344CB8AC3E}">
        <p14:creationId xmlns:p14="http://schemas.microsoft.com/office/powerpoint/2010/main" val="20257947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5842"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11" y="2068068"/>
            <a:ext cx="11576177"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99938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6866"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 y="1956244"/>
            <a:ext cx="11868912" cy="408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9158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Decile</a:t>
            </a:r>
            <a:endParaRPr lang="en-IN" dirty="0"/>
          </a:p>
        </p:txBody>
      </p:sp>
      <p:sp>
        <p:nvSpPr>
          <p:cNvPr id="3" name="Content Placeholder 2"/>
          <p:cNvSpPr>
            <a:spLocks noGrp="1"/>
          </p:cNvSpPr>
          <p:nvPr>
            <p:ph idx="1"/>
          </p:nvPr>
        </p:nvSpPr>
        <p:spPr/>
        <p:txBody>
          <a:bodyPr/>
          <a:lstStyle/>
          <a:p>
            <a:pPr fontAlgn="base"/>
            <a:r>
              <a:rPr lang="en-US" dirty="0"/>
              <a:t>What is a Decile used for in Real Life?</a:t>
            </a:r>
          </a:p>
          <a:p>
            <a:pPr fontAlgn="base"/>
            <a:r>
              <a:rPr lang="en-US" dirty="0"/>
              <a:t>Deciles and decile ranks are used more often in real life than in the classroom. For example, </a:t>
            </a:r>
            <a:r>
              <a:rPr lang="en-US" dirty="0">
                <a:hlinkClick r:id="rId2"/>
              </a:rPr>
              <a:t>Australia </a:t>
            </a:r>
            <a:r>
              <a:rPr lang="en-US" dirty="0"/>
              <a:t>uses decile ranks to report drought data. Deciles 1-2 represent the lowest 20% (“much below normal”). That means droughts that are “much below normal” don’t occur more than 20% of the time.</a:t>
            </a:r>
          </a:p>
          <a:p>
            <a:pPr fontAlgn="base"/>
            <a:r>
              <a:rPr lang="en-US" dirty="0"/>
              <a:t>Deciles are also commonly used for college admissions and high school rankings. For example, </a:t>
            </a:r>
            <a:r>
              <a:rPr lang="en-US" dirty="0">
                <a:hlinkClick r:id="rId3"/>
              </a:rPr>
              <a:t>this chart</a:t>
            </a:r>
            <a:r>
              <a:rPr lang="en-US" dirty="0"/>
              <a:t> from Roanoke College shows the high school decile rankings for the student body.</a:t>
            </a:r>
          </a:p>
          <a:p>
            <a:endParaRPr lang="en-IN" dirty="0"/>
          </a:p>
        </p:txBody>
      </p:sp>
    </p:spTree>
    <p:extLst>
      <p:ext uri="{BB962C8B-B14F-4D97-AF65-F5344CB8AC3E}">
        <p14:creationId xmlns:p14="http://schemas.microsoft.com/office/powerpoint/2010/main" val="39548942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7890"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99" y="2260409"/>
            <a:ext cx="733425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8812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pic>
        <p:nvPicPr>
          <p:cNvPr id="38914" name="Picture 2" descr="Multi-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07" y="1846136"/>
            <a:ext cx="1122045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80218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Input Nodes – The Input nodes provide information from the outside world to the network and are together referred to as the “Input Layer”. No computation is performed in any of the Input nodes – they just pass on the information to the hidden nodes.</a:t>
            </a:r>
          </a:p>
          <a:p>
            <a:r>
              <a:rPr lang="en-US" dirty="0"/>
              <a:t>Hidden Nodes – The Hidden nodes have no direct connection with the outside world (hence the name “hidden”). They perform computations and transfer information from the input nodes to the output nodes. A collection of hidden nodes forms a “Hidden Layer”. While a network will only have a single input layer and a single output layer, it can have zero or multiple Hidden Layers. A Multi-Layer Perceptron has one or more hidden layers.</a:t>
            </a:r>
          </a:p>
          <a:p>
            <a:r>
              <a:rPr lang="en-US" dirty="0"/>
              <a:t>Output Nodes – The Output nodes are collectively referred to as the “Output Layer” and are responsible for computations and transferring information from the network to the outside world.</a:t>
            </a:r>
            <a:endParaRPr lang="en-IN" dirty="0"/>
          </a:p>
        </p:txBody>
      </p:sp>
    </p:spTree>
    <p:extLst>
      <p:ext uri="{BB962C8B-B14F-4D97-AF65-F5344CB8AC3E}">
        <p14:creationId xmlns:p14="http://schemas.microsoft.com/office/powerpoint/2010/main" val="267461117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6" name="Text Placeholder 5"/>
          <p:cNvSpPr>
            <a:spLocks noGrp="1"/>
          </p:cNvSpPr>
          <p:nvPr>
            <p:ph type="body" idx="1"/>
          </p:nvPr>
        </p:nvSpPr>
        <p:spPr/>
        <p:txBody>
          <a:bodyPr/>
          <a:lstStyle/>
          <a:p>
            <a:endParaRPr lang="en-IN"/>
          </a:p>
        </p:txBody>
      </p:sp>
      <p:sp>
        <p:nvSpPr>
          <p:cNvPr id="8" name="Text Placeholder 7"/>
          <p:cNvSpPr>
            <a:spLocks noGrp="1"/>
          </p:cNvSpPr>
          <p:nvPr>
            <p:ph type="body" sz="quarter" idx="3"/>
          </p:nvPr>
        </p:nvSpPr>
        <p:spPr/>
        <p:txBody>
          <a:bodyPr/>
          <a:lstStyle/>
          <a:p>
            <a:endParaRPr lang="en-IN"/>
          </a:p>
        </p:txBody>
      </p:sp>
      <p:sp>
        <p:nvSpPr>
          <p:cNvPr id="9" name="Content Placeholder 8"/>
          <p:cNvSpPr>
            <a:spLocks noGrp="1"/>
          </p:cNvSpPr>
          <p:nvPr>
            <p:ph sz="quarter" idx="4"/>
          </p:nvPr>
        </p:nvSpPr>
        <p:spPr>
          <a:xfrm>
            <a:off x="923544" y="4562855"/>
            <a:ext cx="10431844" cy="1626807"/>
          </a:xfrm>
        </p:spPr>
        <p:txBody>
          <a:bodyPr>
            <a:normAutofit fontScale="77500" lnSpcReduction="20000"/>
          </a:bodyPr>
          <a:lstStyle/>
          <a:p>
            <a:r>
              <a:rPr lang="en-US" dirty="0"/>
              <a:t>Suppose we have data of a football team, </a:t>
            </a:r>
            <a:r>
              <a:rPr lang="en-US" b="1" dirty="0"/>
              <a:t>Chelsea</a:t>
            </a:r>
            <a:r>
              <a:rPr lang="en-US" dirty="0"/>
              <a:t>. The data contains three columns. The last column tells whether Chelsea won the match or they lost it. The other two columns are about, goal lead in the first half and possession in the second half. Possession is the amount of time for which the team has the ball in percentage. So, if I say that a team has 50% possession in one half (45 minutes), it means that, the team had ball for 22.5 minutes out of 45 minutes. </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4086919397"/>
              </p:ext>
            </p:extLst>
          </p:nvPr>
        </p:nvGraphicFramePr>
        <p:xfrm>
          <a:off x="923544" y="1690688"/>
          <a:ext cx="10323576" cy="2468880"/>
        </p:xfrm>
        <a:graphic>
          <a:graphicData uri="http://schemas.openxmlformats.org/drawingml/2006/table">
            <a:tbl>
              <a:tblPr/>
              <a:tblGrid>
                <a:gridCol w="3145137"/>
                <a:gridCol w="3479506"/>
                <a:gridCol w="3698933"/>
              </a:tblGrid>
              <a:tr h="583431">
                <a:tc>
                  <a:txBody>
                    <a:bodyPr/>
                    <a:lstStyle/>
                    <a:p>
                      <a:r>
                        <a:rPr lang="en-US" b="1" dirty="0">
                          <a:solidFill>
                            <a:srgbClr val="FFFFFF"/>
                          </a:solidFill>
                          <a:effectLst/>
                          <a:latin typeface="verdana" panose="020B0604030504040204" pitchFamily="34" charset="0"/>
                        </a:rPr>
                        <a:t>Goal Lead in First Half</a:t>
                      </a:r>
                      <a:endParaRPr lang="en-US" dirty="0">
                        <a:effectLst/>
                      </a:endParaRPr>
                    </a:p>
                  </a:txBody>
                  <a:tcPr anchor="ctr">
                    <a:lnL>
                      <a:noFill/>
                    </a:lnL>
                    <a:lnR>
                      <a:noFill/>
                    </a:lnR>
                    <a:lnT>
                      <a:noFill/>
                    </a:lnT>
                    <a:lnB>
                      <a:noFill/>
                    </a:lnB>
                    <a:solidFill>
                      <a:srgbClr val="324D5C"/>
                    </a:solidFill>
                  </a:tcPr>
                </a:tc>
                <a:tc>
                  <a:txBody>
                    <a:bodyPr/>
                    <a:lstStyle/>
                    <a:p>
                      <a:r>
                        <a:rPr lang="en-IN" b="1">
                          <a:solidFill>
                            <a:srgbClr val="FFFFFF"/>
                          </a:solidFill>
                          <a:effectLst/>
                          <a:latin typeface="verdana" panose="020B0604030504040204" pitchFamily="34" charset="0"/>
                        </a:rPr>
                        <a:t>Possession in Second Half</a:t>
                      </a:r>
                      <a:endParaRPr lang="en-IN">
                        <a:effectLst/>
                      </a:endParaRPr>
                    </a:p>
                  </a:txBody>
                  <a:tcPr anchor="ctr">
                    <a:lnL>
                      <a:noFill/>
                    </a:lnL>
                    <a:lnR>
                      <a:noFill/>
                    </a:lnR>
                    <a:lnT>
                      <a:noFill/>
                    </a:lnT>
                    <a:lnB>
                      <a:noFill/>
                    </a:lnB>
                    <a:solidFill>
                      <a:srgbClr val="324D5C"/>
                    </a:solidFill>
                  </a:tcPr>
                </a:tc>
                <a:tc>
                  <a:txBody>
                    <a:bodyPr/>
                    <a:lstStyle/>
                    <a:p>
                      <a:r>
                        <a:rPr lang="en-IN" b="1" dirty="0">
                          <a:solidFill>
                            <a:srgbClr val="FFFFFF"/>
                          </a:solidFill>
                          <a:effectLst/>
                          <a:latin typeface="verdana" panose="020B0604030504040204" pitchFamily="34" charset="0"/>
                        </a:rPr>
                        <a:t>Won or Lost (1,0)?</a:t>
                      </a:r>
                      <a:endParaRPr lang="en-IN" dirty="0">
                        <a:effectLst/>
                      </a:endParaRPr>
                    </a:p>
                  </a:txBody>
                  <a:tcPr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c>
                  <a:txBody>
                    <a:bodyPr/>
                    <a:lstStyle/>
                    <a:p>
                      <a:r>
                        <a:rPr lang="en-IN" dirty="0">
                          <a:solidFill>
                            <a:srgbClr val="FFFFFF"/>
                          </a:solidFill>
                          <a:effectLst/>
                          <a:latin typeface="verdana" panose="020B0604030504040204" pitchFamily="34" charset="0"/>
                        </a:rPr>
                        <a:t>80%</a:t>
                      </a:r>
                      <a:endParaRPr lang="en-IN" dirty="0">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35% </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42%</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2</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20%</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75%</a:t>
                      </a:r>
                      <a:endParaRPr lang="en-IN">
                        <a:effectLst/>
                      </a:endParaRPr>
                    </a:p>
                  </a:txBody>
                  <a:tcPr marL="30480" anchor="ctr">
                    <a:lnL>
                      <a:noFill/>
                    </a:lnL>
                    <a:lnR>
                      <a:noFill/>
                    </a:lnR>
                    <a:lnT>
                      <a:noFill/>
                    </a:lnT>
                    <a:lnB>
                      <a:noFill/>
                    </a:lnB>
                    <a:solidFill>
                      <a:srgbClr val="324D5C"/>
                    </a:solidFill>
                  </a:tcPr>
                </a:tc>
                <a:tc>
                  <a:txBody>
                    <a:bodyPr/>
                    <a:lstStyle/>
                    <a:p>
                      <a:r>
                        <a:rPr lang="en-IN" dirty="0">
                          <a:solidFill>
                            <a:srgbClr val="FFFFFF"/>
                          </a:solidFill>
                          <a:effectLst/>
                          <a:latin typeface="verdana" panose="020B0604030504040204" pitchFamily="34" charset="0"/>
                        </a:rPr>
                        <a:t>1</a:t>
                      </a:r>
                      <a:endParaRPr lang="en-IN" dirty="0">
                        <a:effectLst/>
                      </a:endParaRPr>
                    </a:p>
                  </a:txBody>
                  <a:tcPr marL="30480" anchor="ctr">
                    <a:lnL>
                      <a:noFill/>
                    </a:lnL>
                    <a:lnR>
                      <a:noFill/>
                    </a:lnR>
                    <a:lnT>
                      <a:noFill/>
                    </a:lnT>
                    <a:lnB>
                      <a:noFill/>
                    </a:lnB>
                    <a:solidFill>
                      <a:srgbClr val="324D5C"/>
                    </a:solidFill>
                  </a:tcPr>
                </a:tc>
              </a:tr>
            </a:tbl>
          </a:graphicData>
        </a:graphic>
      </p:graphicFrame>
    </p:spTree>
    <p:extLst>
      <p:ext uri="{BB962C8B-B14F-4D97-AF65-F5344CB8AC3E}">
        <p14:creationId xmlns:p14="http://schemas.microsoft.com/office/powerpoint/2010/main" val="3518859104"/>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Multi-Layer Perceptron Example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09" y="1600200"/>
            <a:ext cx="11883683" cy="340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446004"/>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Forward Propagation:</a:t>
            </a:r>
            <a:r>
              <a:rPr lang="en-IN" dirty="0"/>
              <a:t/>
            </a:r>
            <a:br>
              <a:rPr lang="en-IN"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Here, we will propagate forward, i.e. calculate the weighted sum of the inputs and add bias. In the output layer we will use the </a:t>
            </a:r>
            <a:r>
              <a:rPr lang="en-US" dirty="0" err="1"/>
              <a:t>softmax</a:t>
            </a:r>
            <a:r>
              <a:rPr lang="en-US" dirty="0"/>
              <a:t> function to get the probabilities of Chelsea winning or loosing. </a:t>
            </a:r>
          </a:p>
          <a:p>
            <a:endParaRPr lang="en-US" dirty="0"/>
          </a:p>
          <a:p>
            <a:r>
              <a:rPr lang="en-US" dirty="0"/>
              <a:t>If you notice the diagram, winning probability is 0.4 and loosing probability is 0.6. But, according to our data, we know that when goal lead in the first half is 1 and possession in the second half is 42% Chelsea will win. Our network has made wrong prediction. </a:t>
            </a:r>
          </a:p>
          <a:p>
            <a:endParaRPr lang="en-US" dirty="0"/>
          </a:p>
          <a:p>
            <a:r>
              <a:rPr lang="en-US" dirty="0"/>
              <a:t>If we see the error (Comparing the network output with target), it is 0.6 and -0.6.</a:t>
            </a:r>
            <a:endParaRPr lang="en-IN" dirty="0"/>
          </a:p>
        </p:txBody>
      </p:sp>
    </p:spTree>
    <p:extLst>
      <p:ext uri="{BB962C8B-B14F-4D97-AF65-F5344CB8AC3E}">
        <p14:creationId xmlns:p14="http://schemas.microsoft.com/office/powerpoint/2010/main" val="259982649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Backward Propagation and Weight </a:t>
            </a:r>
            <a:r>
              <a:rPr lang="en-US" b="1" dirty="0" err="1"/>
              <a:t>Updation</a:t>
            </a:r>
            <a:r>
              <a:rPr lang="en-US" b="1" dirty="0"/>
              <a:t>:</a:t>
            </a:r>
            <a:r>
              <a:rPr lang="en-US" dirty="0"/>
              <a:t> </a:t>
            </a:r>
            <a:br>
              <a:rPr lang="en-US" dirty="0"/>
            </a:br>
            <a:endParaRPr lang="en-IN" dirty="0"/>
          </a:p>
        </p:txBody>
      </p:sp>
      <p:sp>
        <p:nvSpPr>
          <p:cNvPr id="3" name="Content Placeholder 2"/>
          <p:cNvSpPr>
            <a:spLocks noGrp="1"/>
          </p:cNvSpPr>
          <p:nvPr>
            <p:ph idx="1"/>
          </p:nvPr>
        </p:nvSpPr>
        <p:spPr/>
        <p:txBody>
          <a:bodyPr/>
          <a:lstStyle/>
          <a:p>
            <a:r>
              <a:rPr lang="en-US" dirty="0"/>
              <a:t>We calculate the total error at the output nodes and propagate these errors back through the network using Backpropagation to calculate the gradients. Then we use an optimization method such as Gradient Descent to ‘adjust’ all weights in the network with an aim of reducing the error at the output layer. </a:t>
            </a:r>
          </a:p>
          <a:p>
            <a:endParaRPr lang="en-US" dirty="0"/>
          </a:p>
          <a:p>
            <a:r>
              <a:rPr lang="en-US" dirty="0"/>
              <a:t>Let me explain you how the gradient descent optimizer works:</a:t>
            </a:r>
          </a:p>
          <a:p>
            <a:endParaRPr lang="en-US" dirty="0"/>
          </a:p>
          <a:p>
            <a:r>
              <a:rPr lang="en-US" dirty="0"/>
              <a:t>Step – 1: First we calculate the error, consider the equation below</a:t>
            </a:r>
            <a:endParaRPr lang="en-IN" dirty="0"/>
          </a:p>
        </p:txBody>
      </p:sp>
    </p:spTree>
    <p:extLst>
      <p:ext uri="{BB962C8B-B14F-4D97-AF65-F5344CB8AC3E}">
        <p14:creationId xmlns:p14="http://schemas.microsoft.com/office/powerpoint/2010/main" val="177302371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Error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11" y="1691640"/>
            <a:ext cx="8762878" cy="331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41590"/>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Backward Propagation and Weight </a:t>
            </a:r>
            <a:r>
              <a:rPr lang="en-US" b="1" dirty="0" err="1"/>
              <a:t>Updation</a:t>
            </a:r>
            <a:endParaRPr lang="en-IN" dirty="0"/>
          </a:p>
        </p:txBody>
      </p:sp>
      <p:sp>
        <p:nvSpPr>
          <p:cNvPr id="3" name="Content Placeholder 2"/>
          <p:cNvSpPr>
            <a:spLocks noGrp="1"/>
          </p:cNvSpPr>
          <p:nvPr>
            <p:ph idx="1"/>
          </p:nvPr>
        </p:nvSpPr>
        <p:spPr>
          <a:xfrm>
            <a:off x="838200" y="1825625"/>
            <a:ext cx="10515600" cy="1018159"/>
          </a:xfrm>
        </p:spPr>
        <p:txBody>
          <a:bodyPr/>
          <a:lstStyle/>
          <a:p>
            <a:r>
              <a:rPr lang="en-US" dirty="0"/>
              <a:t>Step – 2: Based on the error we got, it will calculate the rate of change of error w.r.t change in the weights. </a:t>
            </a:r>
            <a:endParaRPr lang="en-IN" dirty="0"/>
          </a:p>
        </p:txBody>
      </p:sp>
      <p:pic>
        <p:nvPicPr>
          <p:cNvPr id="63490" name="Picture 2" descr="Gradient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439" y="2978721"/>
            <a:ext cx="5195468" cy="3337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60092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Backward Propagation and Weight </a:t>
            </a:r>
            <a:r>
              <a:rPr lang="en-US" b="1" dirty="0" err="1"/>
              <a:t>Updation</a:t>
            </a:r>
            <a:endParaRPr lang="en-IN" dirty="0"/>
          </a:p>
        </p:txBody>
      </p:sp>
      <p:sp>
        <p:nvSpPr>
          <p:cNvPr id="3" name="Content Placeholder 2"/>
          <p:cNvSpPr>
            <a:spLocks noGrp="1"/>
          </p:cNvSpPr>
          <p:nvPr>
            <p:ph idx="1"/>
          </p:nvPr>
        </p:nvSpPr>
        <p:spPr/>
        <p:txBody>
          <a:bodyPr/>
          <a:lstStyle/>
          <a:p>
            <a:r>
              <a:rPr lang="en-US" dirty="0"/>
              <a:t>Step – 3: Now, based on this change in weight, we will calculate the new weight value.</a:t>
            </a:r>
          </a:p>
          <a:p>
            <a:endParaRPr lang="en-US" dirty="0"/>
          </a:p>
          <a:p>
            <a:r>
              <a:rPr lang="en-US" dirty="0"/>
              <a:t>If we now input the same example to the network again, the network should perform better than before since the weights have now have been adjusted to minimize the error in prediction. Consider the example below, As shown in Figure, the errors at the output nodes now reduce to [0.2, -0.2] as compared to [0.6, -0.4] earlier. This means that our network has learnt to correctly classify our first training example. </a:t>
            </a:r>
            <a:endParaRPr lang="en-IN" dirty="0"/>
          </a:p>
        </p:txBody>
      </p:sp>
    </p:spTree>
    <p:extLst>
      <p:ext uri="{BB962C8B-B14F-4D97-AF65-F5344CB8AC3E}">
        <p14:creationId xmlns:p14="http://schemas.microsoft.com/office/powerpoint/2010/main" val="42640315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Decile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087282163"/>
              </p:ext>
            </p:extLst>
          </p:nvPr>
        </p:nvGraphicFramePr>
        <p:xfrm>
          <a:off x="960117" y="1965964"/>
          <a:ext cx="9656066" cy="4544560"/>
        </p:xfrm>
        <a:graphic>
          <a:graphicData uri="http://schemas.openxmlformats.org/drawingml/2006/table">
            <a:tbl>
              <a:tblPr/>
              <a:tblGrid>
                <a:gridCol w="4828033"/>
                <a:gridCol w="4828033"/>
              </a:tblGrid>
              <a:tr h="454456">
                <a:tc>
                  <a:txBody>
                    <a:bodyPr/>
                    <a:lstStyle/>
                    <a:p>
                      <a:pPr algn="l" fontAlgn="base"/>
                      <a:r>
                        <a:rPr lang="en-IN" b="0">
                          <a:effectLst/>
                          <a:latin typeface="inherit"/>
                        </a:rPr>
                        <a:t>Decile Rank</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Percentile</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6</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8</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9</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dirty="0">
                          <a:effectLst/>
                          <a:latin typeface="inherit"/>
                        </a:rPr>
                        <a:t>90th</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67750745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Neural Network Example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113" y="1505430"/>
            <a:ext cx="10897284" cy="315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527138"/>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9" name="Content Placeholder 8"/>
          <p:cNvSpPr>
            <a:spLocks noGrp="1"/>
          </p:cNvSpPr>
          <p:nvPr>
            <p:ph sz="quarter" idx="4"/>
          </p:nvPr>
        </p:nvSpPr>
        <p:spPr>
          <a:xfrm>
            <a:off x="923544" y="1536193"/>
            <a:ext cx="10431844" cy="4653470"/>
          </a:xfrm>
        </p:spPr>
        <p:txBody>
          <a:bodyPr>
            <a:normAutofit/>
          </a:bodyPr>
          <a:lstStyle/>
          <a:p>
            <a:r>
              <a:rPr lang="en-US" dirty="0"/>
              <a:t>Now, suppose, we want to predict whether Chelsea will win the match or not, if the goal lead in the first half is 2 and the possession in the second half is 32%.</a:t>
            </a:r>
          </a:p>
          <a:p>
            <a:r>
              <a:rPr lang="en-US" dirty="0"/>
              <a:t>This is a binary classification problem where a multi layer Perceptron can learn from the given examples (training data) and make an informed prediction given a new data point. </a:t>
            </a:r>
            <a:endParaRPr lang="en-US" dirty="0" smtClean="0"/>
          </a:p>
          <a:p>
            <a:r>
              <a:rPr lang="en-US" dirty="0"/>
              <a:t>The process by which a Multi Layer Perceptron learns is called the </a:t>
            </a:r>
            <a:r>
              <a:rPr lang="en-US" b="1" dirty="0"/>
              <a:t>Backpropagation</a:t>
            </a:r>
            <a:r>
              <a:rPr lang="en-US" dirty="0"/>
              <a:t> </a:t>
            </a:r>
            <a:r>
              <a:rPr lang="en-US" dirty="0" smtClean="0"/>
              <a:t>algorithm.</a:t>
            </a:r>
            <a:endParaRPr lang="en-US" dirty="0"/>
          </a:p>
        </p:txBody>
      </p:sp>
    </p:spTree>
    <p:extLst>
      <p:ext uri="{BB962C8B-B14F-4D97-AF65-F5344CB8AC3E}">
        <p14:creationId xmlns:p14="http://schemas.microsoft.com/office/powerpoint/2010/main" val="1219146848"/>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sp>
        <p:nvSpPr>
          <p:cNvPr id="8" name="Content Placeholder 7"/>
          <p:cNvSpPr>
            <a:spLocks noGrp="1"/>
          </p:cNvSpPr>
          <p:nvPr>
            <p:ph idx="1"/>
          </p:nvPr>
        </p:nvSpPr>
        <p:spPr>
          <a:xfrm>
            <a:off x="838200" y="1399032"/>
            <a:ext cx="10515600" cy="4892040"/>
          </a:xfrm>
        </p:spPr>
        <p:txBody>
          <a:bodyPr>
            <a:normAutofit fontScale="92500" lnSpcReduction="20000"/>
          </a:bodyPr>
          <a:lstStyle/>
          <a:p>
            <a:r>
              <a:rPr lang="en-US" dirty="0"/>
              <a:t>Backpropagation is a supervised learning algorithm, for training Multi-layer </a:t>
            </a:r>
            <a:r>
              <a:rPr lang="en-US" dirty="0" err="1"/>
              <a:t>Perceptrons</a:t>
            </a:r>
            <a:r>
              <a:rPr lang="en-US" dirty="0"/>
              <a:t> (Artificial Neural Networks</a:t>
            </a:r>
            <a:r>
              <a:rPr lang="en-US" dirty="0" smtClean="0"/>
              <a:t>).</a:t>
            </a:r>
          </a:p>
          <a:p>
            <a:r>
              <a:rPr lang="en-US" b="1" dirty="0"/>
              <a:t>Why We Need Backpropagation?</a:t>
            </a:r>
            <a:endParaRPr lang="en-US" dirty="0"/>
          </a:p>
          <a:p>
            <a:r>
              <a:rPr lang="en-US" dirty="0"/>
              <a:t>While designing a Neural Network, in the beginning, we initialize weights with some random values or any variable for that fact.</a:t>
            </a:r>
          </a:p>
          <a:p>
            <a:r>
              <a:rPr lang="en-US" dirty="0"/>
              <a:t>Now obviously, we are not </a:t>
            </a:r>
            <a:r>
              <a:rPr lang="en-US" i="1" dirty="0"/>
              <a:t>superhuman. </a:t>
            </a:r>
            <a:r>
              <a:rPr lang="en-US" dirty="0"/>
              <a:t>So, it’s not necessary that whatever weight values we have selected will be correct, or it fits our model the best.</a:t>
            </a:r>
          </a:p>
          <a:p>
            <a:r>
              <a:rPr lang="en-US" dirty="0"/>
              <a:t>Okay, fine, we have selected some weight values in the beginning, but our model output is way different than our actual output i.e. the error value is huge.</a:t>
            </a:r>
          </a:p>
          <a:p>
            <a:r>
              <a:rPr lang="en-US" dirty="0"/>
              <a:t>Now, how will you reduce the error?</a:t>
            </a:r>
          </a:p>
          <a:p>
            <a:r>
              <a:rPr lang="en-US" dirty="0"/>
              <a:t>Basically, what we need to do, we need to somehow explain the model to change the parameters (weights), such that error becomes minimum.</a:t>
            </a:r>
          </a:p>
          <a:p>
            <a:endParaRPr lang="en-IN" dirty="0"/>
          </a:p>
        </p:txBody>
      </p:sp>
    </p:spTree>
    <p:extLst>
      <p:ext uri="{BB962C8B-B14F-4D97-AF65-F5344CB8AC3E}">
        <p14:creationId xmlns:p14="http://schemas.microsoft.com/office/powerpoint/2010/main" val="241186045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pic>
        <p:nvPicPr>
          <p:cNvPr id="41986" name="Picture 2" descr="Training A Neural Network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4" y="2044001"/>
            <a:ext cx="9418193" cy="385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9182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sp>
        <p:nvSpPr>
          <p:cNvPr id="2" name="Content Placeholder 1"/>
          <p:cNvSpPr>
            <a:spLocks noGrp="1"/>
          </p:cNvSpPr>
          <p:nvPr>
            <p:ph idx="1"/>
          </p:nvPr>
        </p:nvSpPr>
        <p:spPr/>
        <p:txBody>
          <a:bodyPr>
            <a:normAutofit lnSpcReduction="10000"/>
          </a:bodyPr>
          <a:lstStyle/>
          <a:p>
            <a:r>
              <a:rPr lang="en-US" dirty="0"/>
              <a:t>Let me summarize the steps for you</a:t>
            </a:r>
            <a:r>
              <a:rPr lang="en-US" dirty="0" smtClean="0"/>
              <a:t>:</a:t>
            </a:r>
            <a:endParaRPr lang="en-US" dirty="0"/>
          </a:p>
          <a:p>
            <a:r>
              <a:rPr lang="en-US" dirty="0"/>
              <a:t>Calculate the error – How far is your model output from the actual output.</a:t>
            </a:r>
          </a:p>
          <a:p>
            <a:r>
              <a:rPr lang="en-US" dirty="0"/>
              <a:t>Error minimum? – Check whether the error is minimized or not.</a:t>
            </a:r>
          </a:p>
          <a:p>
            <a:r>
              <a:rPr lang="en-US" dirty="0"/>
              <a:t>Update the parameters – If the error is huge then, update the parameters (weights and biases). After that again check the error. Repeat the process until the error becomes minimum.</a:t>
            </a:r>
          </a:p>
          <a:p>
            <a:r>
              <a:rPr lang="en-US" dirty="0"/>
              <a:t>Model is ready to make a prediction – Once the error becomes minimum, you can feed some inputs to your model and it will produce the output.</a:t>
            </a:r>
            <a:endParaRPr lang="en-IN" dirty="0"/>
          </a:p>
        </p:txBody>
      </p:sp>
    </p:spTree>
    <p:extLst>
      <p:ext uri="{BB962C8B-B14F-4D97-AF65-F5344CB8AC3E}">
        <p14:creationId xmlns:p14="http://schemas.microsoft.com/office/powerpoint/2010/main" val="154730157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60704"/>
          </a:xfrm>
        </p:spPr>
        <p:txBody>
          <a:bodyPr/>
          <a:lstStyle/>
          <a:p>
            <a:r>
              <a:rPr lang="en-IN" dirty="0" smtClean="0"/>
              <a:t>Backpropagation Algorithm</a:t>
            </a:r>
            <a:endParaRPr lang="en-IN" dirty="0"/>
          </a:p>
        </p:txBody>
      </p:sp>
      <p:sp>
        <p:nvSpPr>
          <p:cNvPr id="3" name="Content Placeholder 2"/>
          <p:cNvSpPr>
            <a:spLocks noGrp="1"/>
          </p:cNvSpPr>
          <p:nvPr>
            <p:ph idx="1"/>
          </p:nvPr>
        </p:nvSpPr>
        <p:spPr>
          <a:xfrm>
            <a:off x="838200" y="978408"/>
            <a:ext cx="10515600" cy="5715000"/>
          </a:xfrm>
        </p:spPr>
        <p:txBody>
          <a:bodyPr>
            <a:noAutofit/>
          </a:bodyPr>
          <a:lstStyle/>
          <a:p>
            <a:r>
              <a:rPr lang="en-IN" sz="2400" dirty="0"/>
              <a:t>initialize network weights (often small random values</a:t>
            </a:r>
            <a:r>
              <a:rPr lang="en-IN" sz="2400" dirty="0" smtClean="0"/>
              <a:t>)</a:t>
            </a:r>
            <a:endParaRPr lang="en-IN" sz="2400" dirty="0"/>
          </a:p>
          <a:p>
            <a:r>
              <a:rPr lang="en-IN" sz="2400" dirty="0"/>
              <a:t>  </a:t>
            </a:r>
            <a:r>
              <a:rPr lang="en-IN" sz="2400" dirty="0" smtClean="0"/>
              <a:t>do</a:t>
            </a:r>
            <a:endParaRPr lang="en-IN" sz="2400" dirty="0"/>
          </a:p>
          <a:p>
            <a:r>
              <a:rPr lang="en-IN" sz="2400" dirty="0"/>
              <a:t>     </a:t>
            </a:r>
            <a:r>
              <a:rPr lang="en-IN" sz="2400" dirty="0" err="1"/>
              <a:t>forEach</a:t>
            </a:r>
            <a:r>
              <a:rPr lang="en-IN" sz="2400" dirty="0"/>
              <a:t> training example named </a:t>
            </a:r>
            <a:r>
              <a:rPr lang="en-IN" sz="2400" dirty="0" smtClean="0"/>
              <a:t>ex</a:t>
            </a:r>
            <a:endParaRPr lang="en-IN" sz="2400" dirty="0"/>
          </a:p>
          <a:p>
            <a:r>
              <a:rPr lang="en-IN" sz="2400" dirty="0"/>
              <a:t>        prediction = neural-net-output(network, ex)  // forward </a:t>
            </a:r>
            <a:r>
              <a:rPr lang="en-IN" sz="2400" dirty="0" smtClean="0"/>
              <a:t>pass</a:t>
            </a:r>
            <a:endParaRPr lang="en-IN" sz="2400" dirty="0"/>
          </a:p>
          <a:p>
            <a:r>
              <a:rPr lang="en-IN" sz="2400" dirty="0"/>
              <a:t>        actual = teacher-output(ex</a:t>
            </a:r>
            <a:r>
              <a:rPr lang="en-IN" sz="2400" dirty="0" smtClean="0"/>
              <a:t>)</a:t>
            </a:r>
            <a:endParaRPr lang="en-IN" sz="2400" dirty="0"/>
          </a:p>
          <a:p>
            <a:r>
              <a:rPr lang="en-IN" sz="2400" dirty="0"/>
              <a:t>        compute error (prediction - actual) at the output </a:t>
            </a:r>
            <a:r>
              <a:rPr lang="en-IN" sz="2400" dirty="0" smtClean="0"/>
              <a:t>units</a:t>
            </a:r>
            <a:endParaRPr lang="en-IN" sz="2400" dirty="0"/>
          </a:p>
          <a:p>
            <a:r>
              <a:rPr lang="en-IN" sz="2400" dirty="0"/>
              <a:t>        compute {\</a:t>
            </a:r>
            <a:r>
              <a:rPr lang="en-IN" sz="2400" dirty="0" err="1"/>
              <a:t>displaystyle</a:t>
            </a:r>
            <a:r>
              <a:rPr lang="en-IN" sz="2400" dirty="0"/>
              <a:t> \Delta w_{h}} for all weights from hidden layer to output layer  // backward </a:t>
            </a:r>
            <a:r>
              <a:rPr lang="en-IN" sz="2400" dirty="0" smtClean="0"/>
              <a:t>pass</a:t>
            </a:r>
            <a:endParaRPr lang="en-IN" sz="2400" dirty="0"/>
          </a:p>
          <a:p>
            <a:r>
              <a:rPr lang="en-IN" sz="2400" dirty="0"/>
              <a:t>        compute {\</a:t>
            </a:r>
            <a:r>
              <a:rPr lang="en-IN" sz="2400" dirty="0" err="1"/>
              <a:t>displaystyle</a:t>
            </a:r>
            <a:r>
              <a:rPr lang="en-IN" sz="2400" dirty="0"/>
              <a:t> \Delta w_{</a:t>
            </a:r>
            <a:r>
              <a:rPr lang="en-IN" sz="2400" dirty="0" err="1"/>
              <a:t>i</a:t>
            </a:r>
            <a:r>
              <a:rPr lang="en-IN" sz="2400" dirty="0"/>
              <a:t>}} for all weights from input layer to hidden layer   // backward pass </a:t>
            </a:r>
            <a:r>
              <a:rPr lang="en-IN" sz="2400" dirty="0" smtClean="0"/>
              <a:t>continued</a:t>
            </a:r>
            <a:endParaRPr lang="en-IN" sz="2400" dirty="0"/>
          </a:p>
          <a:p>
            <a:r>
              <a:rPr lang="en-IN" sz="2400" dirty="0"/>
              <a:t>        update network weights // input layer not modified by error </a:t>
            </a:r>
            <a:r>
              <a:rPr lang="en-IN" sz="2400" dirty="0" smtClean="0"/>
              <a:t>estimate</a:t>
            </a:r>
            <a:endParaRPr lang="en-IN" sz="2400" dirty="0"/>
          </a:p>
          <a:p>
            <a:r>
              <a:rPr lang="en-IN" sz="2400" dirty="0"/>
              <a:t>  until all examples classified correctly or another stopping criterion </a:t>
            </a:r>
            <a:r>
              <a:rPr lang="en-IN" sz="2400" dirty="0" smtClean="0"/>
              <a:t>satisfied</a:t>
            </a:r>
          </a:p>
          <a:p>
            <a:r>
              <a:rPr lang="en-IN" sz="2400" dirty="0" smtClean="0"/>
              <a:t> </a:t>
            </a:r>
            <a:r>
              <a:rPr lang="en-IN" sz="2400" dirty="0"/>
              <a:t>return the network</a:t>
            </a:r>
          </a:p>
        </p:txBody>
      </p:sp>
    </p:spTree>
    <p:extLst>
      <p:ext uri="{BB962C8B-B14F-4D97-AF65-F5344CB8AC3E}">
        <p14:creationId xmlns:p14="http://schemas.microsoft.com/office/powerpoint/2010/main" val="163794813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Backpropagation Works?</a:t>
            </a:r>
            <a:r>
              <a:rPr lang="en-IN" dirty="0"/>
              <a:t/>
            </a:r>
            <a:br>
              <a:rPr lang="en-IN" dirty="0"/>
            </a:br>
            <a:endParaRPr lang="en-IN" dirty="0"/>
          </a:p>
        </p:txBody>
      </p:sp>
      <p:pic>
        <p:nvPicPr>
          <p:cNvPr id="46082" name="Picture 2" descr="Backpropagation Example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295" y="1278636"/>
            <a:ext cx="8924417" cy="465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716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Step – 1: Forward Propagation </a:t>
            </a:r>
            <a:r>
              <a:rPr lang="en-IN" dirty="0"/>
              <a:t/>
            </a:r>
            <a:br>
              <a:rPr lang="en-IN" dirty="0"/>
            </a:br>
            <a:endParaRPr lang="en-IN" dirty="0"/>
          </a:p>
        </p:txBody>
      </p:sp>
      <p:pic>
        <p:nvPicPr>
          <p:cNvPr id="47106" name="Picture 2" descr="For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1937639"/>
            <a:ext cx="1080135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34746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We will repeat this process for the output layer neurons, using the output from the hidden layer neurons as inputs.</a:t>
            </a:r>
            <a:endParaRPr lang="en-IN" sz="2800" dirty="0"/>
          </a:p>
        </p:txBody>
      </p:sp>
      <p:pic>
        <p:nvPicPr>
          <p:cNvPr id="48130" name="Picture 2" descr="Output For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79" y="2558796"/>
            <a:ext cx="11365865"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035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see what is the value of the error:</a:t>
            </a:r>
            <a:endParaRPr lang="en-IN" dirty="0"/>
          </a:p>
        </p:txBody>
      </p:sp>
      <p:pic>
        <p:nvPicPr>
          <p:cNvPr id="49154" name="Picture 2" descr="Error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216" y="1928432"/>
            <a:ext cx="10001250"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092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Decile</a:t>
            </a:r>
            <a:endParaRPr lang="en-IN" dirty="0"/>
          </a:p>
        </p:txBody>
      </p:sp>
      <p:pic>
        <p:nvPicPr>
          <p:cNvPr id="54274" name="Picture 2" descr="what is a dec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471" y="1463019"/>
            <a:ext cx="7946009" cy="505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63095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Step – 2: Backward Propagation</a:t>
            </a:r>
            <a:r>
              <a:rPr lang="en-IN" dirty="0"/>
              <a:t/>
            </a:r>
            <a:br>
              <a:rPr lang="en-IN" dirty="0"/>
            </a:br>
            <a:endParaRPr lang="en-IN" dirty="0"/>
          </a:p>
        </p:txBody>
      </p:sp>
      <p:pic>
        <p:nvPicPr>
          <p:cNvPr id="50178" name="Picture 2" descr="Back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3" y="2077529"/>
            <a:ext cx="12005945"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72539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Since we are propagating backwards, first thing we need to do is, calculate the change in total errors w.r.t the output O1 and O2.</a:t>
            </a:r>
            <a:endParaRPr lang="en-IN" sz="2800" dirty="0"/>
          </a:p>
        </p:txBody>
      </p:sp>
      <p:pic>
        <p:nvPicPr>
          <p:cNvPr id="51202" name="Picture 2" descr="Backward Propagation - 1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859" y="1967166"/>
            <a:ext cx="10077450" cy="1447801"/>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Backward Propagation - 2 - Backpropagation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087" y="4133088"/>
            <a:ext cx="1002982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0655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Let’s see now how much does the total net input of O1 changes w.r.t  W5?</a:t>
            </a:r>
            <a:endParaRPr lang="en-IN" sz="2800" dirty="0"/>
          </a:p>
        </p:txBody>
      </p:sp>
      <p:pic>
        <p:nvPicPr>
          <p:cNvPr id="53250" name="Picture 2" descr="Backward Propagation -3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079" y="2497518"/>
            <a:ext cx="6915150" cy="144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29380"/>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Step – 3: Putting all the values together and calculating the updated weight value</a:t>
            </a:r>
            <a:r>
              <a:rPr lang="en-US" sz="2800" dirty="0"/>
              <a:t/>
            </a:r>
            <a:br>
              <a:rPr lang="en-US" sz="2800" dirty="0"/>
            </a:br>
            <a:endParaRPr lang="en-IN" sz="2800" dirty="0"/>
          </a:p>
        </p:txBody>
      </p:sp>
      <p:pic>
        <p:nvPicPr>
          <p:cNvPr id="54274" name="Picture 2" descr="Change In Error W.R.T Weight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823" y="2012886"/>
            <a:ext cx="10553700" cy="971551"/>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Updated Weight Value - Backpropagation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631" y="3814254"/>
            <a:ext cx="8096250"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34121"/>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machine look at an image?</a:t>
            </a:r>
            <a:br>
              <a:rPr lang="en-US" dirty="0"/>
            </a:br>
            <a:endParaRPr lang="en-IN" dirty="0"/>
          </a:p>
        </p:txBody>
      </p:sp>
      <p:sp>
        <p:nvSpPr>
          <p:cNvPr id="3" name="Content Placeholder 2"/>
          <p:cNvSpPr>
            <a:spLocks noGrp="1"/>
          </p:cNvSpPr>
          <p:nvPr>
            <p:ph idx="1"/>
          </p:nvPr>
        </p:nvSpPr>
        <p:spPr/>
        <p:txBody>
          <a:bodyPr/>
          <a:lstStyle/>
          <a:p>
            <a:r>
              <a:rPr lang="en-US" dirty="0"/>
              <a:t>In simple terms, every image is an arrangement of dots (a pixel) arranged in a special order. If you change the order or color of a pixel, the image would change as well</a:t>
            </a:r>
            <a:r>
              <a:rPr lang="en-US" dirty="0" smtClean="0"/>
              <a:t>.</a:t>
            </a:r>
          </a:p>
          <a:p>
            <a:r>
              <a:rPr lang="en-US" dirty="0"/>
              <a:t>The machine will basically break this image into a matrix of pixels and store the color code for each pixel at the representative location</a:t>
            </a:r>
            <a:r>
              <a:rPr lang="en-US" dirty="0" smtClean="0"/>
              <a:t>.</a:t>
            </a:r>
          </a:p>
          <a:p>
            <a:r>
              <a:rPr lang="en-US" dirty="0" smtClean="0"/>
              <a:t>In </a:t>
            </a:r>
            <a:r>
              <a:rPr lang="en-US" dirty="0"/>
              <a:t>the representation below – number 1 is white and 256 is the darkest shade of green color (I have constrained the example to have only one color for simplicity).</a:t>
            </a:r>
            <a:endParaRPr lang="en-IN" dirty="0"/>
          </a:p>
        </p:txBody>
      </p:sp>
    </p:spTree>
    <p:extLst>
      <p:ext uri="{BB962C8B-B14F-4D97-AF65-F5344CB8AC3E}">
        <p14:creationId xmlns:p14="http://schemas.microsoft.com/office/powerpoint/2010/main" val="405903525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does a machine look at an image?</a:t>
            </a:r>
            <a:br>
              <a:rPr lang="en-US" dirty="0"/>
            </a:br>
            <a:endParaRPr lang="en-IN" dirty="0"/>
          </a:p>
        </p:txBody>
      </p:sp>
      <p:pic>
        <p:nvPicPr>
          <p:cNvPr id="61442" name="Picture 2" descr="https://s3-ap-south-1.amazonaws.com/av-blog-media/wp-content/uploads/2017/06/28200622/4imag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319" y="1803170"/>
            <a:ext cx="5147945" cy="505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83312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 we help a neural network to identify images  ?</a:t>
            </a:r>
          </a:p>
        </p:txBody>
      </p:sp>
      <p:pic>
        <p:nvPicPr>
          <p:cNvPr id="62466" name="Picture 2" descr="https://s3-ap-south-1.amazonaws.com/av-blog-media/wp-content/uploads/2017/06/28200351/fl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895" y="2982150"/>
            <a:ext cx="8648700" cy="495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69529" y="2505456"/>
            <a:ext cx="1626471" cy="369332"/>
          </a:xfrm>
          <a:prstGeom prst="rect">
            <a:avLst/>
          </a:prstGeom>
          <a:noFill/>
        </p:spPr>
        <p:txBody>
          <a:bodyPr wrap="none" rtlCol="0">
            <a:spAutoFit/>
          </a:bodyPr>
          <a:lstStyle/>
          <a:p>
            <a:r>
              <a:rPr lang="en-IN" dirty="0" smtClean="0"/>
              <a:t>Flattened Array</a:t>
            </a:r>
            <a:endParaRPr lang="en-IN" dirty="0"/>
          </a:p>
        </p:txBody>
      </p:sp>
    </p:spTree>
    <p:extLst>
      <p:ext uri="{BB962C8B-B14F-4D97-AF65-F5344CB8AC3E}">
        <p14:creationId xmlns:p14="http://schemas.microsoft.com/office/powerpoint/2010/main" val="659619816"/>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Problem Statement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664146"/>
            <a:ext cx="11963400" cy="501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0425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Dataset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68" y="1179576"/>
            <a:ext cx="11453436" cy="465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1166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Backpropagation</a:t>
            </a:r>
            <a:endParaRPr lang="en-IN" dirty="0"/>
          </a:p>
        </p:txBody>
      </p:sp>
      <p:pic>
        <p:nvPicPr>
          <p:cNvPr id="57346" name="Picture 2" descr="Use-Case Implementati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71" y="1804453"/>
            <a:ext cx="11759057" cy="475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9419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lnSpcReduction="10000"/>
          </a:bodyPr>
          <a:lstStyle/>
          <a:p>
            <a:r>
              <a:rPr lang="en-US" dirty="0"/>
              <a:t>A normal distribution, sometimes called the bell curve, is a distribution that occurs naturally in many situations. </a:t>
            </a:r>
            <a:endParaRPr lang="en-US" dirty="0" smtClean="0"/>
          </a:p>
          <a:p>
            <a:r>
              <a:rPr lang="en-US" dirty="0" smtClean="0"/>
              <a:t>For </a:t>
            </a:r>
            <a:r>
              <a:rPr lang="en-US" dirty="0"/>
              <a:t>example, the bell curve is seen in tests like the SAT and GRE</a:t>
            </a:r>
            <a:r>
              <a:rPr lang="en-US" dirty="0" smtClean="0"/>
              <a:t>.</a:t>
            </a:r>
          </a:p>
          <a:p>
            <a:r>
              <a:rPr lang="en-US" dirty="0" smtClean="0"/>
              <a:t>The </a:t>
            </a:r>
            <a:r>
              <a:rPr lang="en-US" dirty="0"/>
              <a:t>bulk of students will score the average (C), while smaller numbers of students will score a B or D. </a:t>
            </a:r>
            <a:endParaRPr lang="en-US" dirty="0" smtClean="0"/>
          </a:p>
          <a:p>
            <a:r>
              <a:rPr lang="en-US" dirty="0" smtClean="0"/>
              <a:t>An </a:t>
            </a:r>
            <a:r>
              <a:rPr lang="en-US" dirty="0"/>
              <a:t>even smaller percentage of students score an F or an A. </a:t>
            </a:r>
            <a:endParaRPr lang="en-US" dirty="0" smtClean="0"/>
          </a:p>
          <a:p>
            <a:r>
              <a:rPr lang="en-US" dirty="0" smtClean="0"/>
              <a:t>This </a:t>
            </a:r>
            <a:r>
              <a:rPr lang="en-US" dirty="0"/>
              <a:t>creates a distribution that resembles a bell (hence the nickname). </a:t>
            </a:r>
            <a:endParaRPr lang="en-US" dirty="0" smtClean="0"/>
          </a:p>
          <a:p>
            <a:r>
              <a:rPr lang="en-US" dirty="0" smtClean="0"/>
              <a:t>The</a:t>
            </a:r>
            <a:r>
              <a:rPr lang="en-US" dirty="0"/>
              <a:t> bell curve is symmetrical. Half of the data will fall to the left of the mean; half will fall to the right.</a:t>
            </a:r>
            <a:endParaRPr lang="en-IN" dirty="0"/>
          </a:p>
        </p:txBody>
      </p:sp>
    </p:spTree>
    <p:extLst>
      <p:ext uri="{BB962C8B-B14F-4D97-AF65-F5344CB8AC3E}">
        <p14:creationId xmlns:p14="http://schemas.microsoft.com/office/powerpoint/2010/main" val="1010190851"/>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Convolutional Neural Networks </a:t>
            </a:r>
            <a:br>
              <a:rPr lang="en-IN" dirty="0"/>
            </a:br>
            <a:endParaRPr lang="en-IN" dirty="0"/>
          </a:p>
        </p:txBody>
      </p:sp>
      <p:sp>
        <p:nvSpPr>
          <p:cNvPr id="3" name="Content Placeholder 2"/>
          <p:cNvSpPr>
            <a:spLocks noGrp="1"/>
          </p:cNvSpPr>
          <p:nvPr>
            <p:ph idx="1"/>
          </p:nvPr>
        </p:nvSpPr>
        <p:spPr/>
        <p:txBody>
          <a:bodyPr/>
          <a:lstStyle/>
          <a:p>
            <a:r>
              <a:rPr lang="en-US" dirty="0"/>
              <a:t>CNNs, like neural networks, are made up of neurons with learnable weights and biases. </a:t>
            </a:r>
            <a:endParaRPr lang="en-US" dirty="0" smtClean="0"/>
          </a:p>
          <a:p>
            <a:r>
              <a:rPr lang="en-US" dirty="0" smtClean="0"/>
              <a:t>Each </a:t>
            </a:r>
            <a:r>
              <a:rPr lang="en-US" dirty="0"/>
              <a:t>neuron receives several inputs, takes a weighted sum over them, pass it through an activation function and responds with an output</a:t>
            </a:r>
            <a:r>
              <a:rPr lang="en-US" dirty="0" smtClean="0"/>
              <a:t>.</a:t>
            </a:r>
          </a:p>
          <a:p>
            <a:r>
              <a:rPr lang="en-US" dirty="0" smtClean="0"/>
              <a:t>The </a:t>
            </a:r>
            <a:r>
              <a:rPr lang="en-US" dirty="0"/>
              <a:t>whole network has a loss function and all the tips and tricks that we developed for neural networks still apply on CNNs.</a:t>
            </a:r>
            <a:endParaRPr lang="en-IN" dirty="0"/>
          </a:p>
        </p:txBody>
      </p:sp>
    </p:spTree>
    <p:extLst>
      <p:ext uri="{BB962C8B-B14F-4D97-AF65-F5344CB8AC3E}">
        <p14:creationId xmlns:p14="http://schemas.microsoft.com/office/powerpoint/2010/main" val="302777968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Defining a Convolutional Neural Network</a:t>
            </a:r>
            <a:br>
              <a:rPr lang="en-IN" dirty="0"/>
            </a:br>
            <a:endParaRPr lang="en-IN" dirty="0"/>
          </a:p>
        </p:txBody>
      </p:sp>
      <p:sp>
        <p:nvSpPr>
          <p:cNvPr id="3" name="Content Placeholder 2"/>
          <p:cNvSpPr>
            <a:spLocks noGrp="1"/>
          </p:cNvSpPr>
          <p:nvPr>
            <p:ph idx="1"/>
          </p:nvPr>
        </p:nvSpPr>
        <p:spPr/>
        <p:txBody>
          <a:bodyPr/>
          <a:lstStyle/>
          <a:p>
            <a:r>
              <a:rPr lang="en-US" dirty="0"/>
              <a:t>We need three basic components to define a basic convolutional network.</a:t>
            </a:r>
          </a:p>
          <a:p>
            <a:r>
              <a:rPr lang="en-US" dirty="0"/>
              <a:t>The convolutional layer</a:t>
            </a:r>
          </a:p>
          <a:p>
            <a:r>
              <a:rPr lang="en-US" dirty="0"/>
              <a:t>The Pooling layer[optional]</a:t>
            </a:r>
          </a:p>
          <a:p>
            <a:r>
              <a:rPr lang="en-US" dirty="0"/>
              <a:t>The output layer</a:t>
            </a:r>
          </a:p>
          <a:p>
            <a:endParaRPr lang="en-IN" dirty="0"/>
          </a:p>
        </p:txBody>
      </p:sp>
    </p:spTree>
    <p:extLst>
      <p:ext uri="{BB962C8B-B14F-4D97-AF65-F5344CB8AC3E}">
        <p14:creationId xmlns:p14="http://schemas.microsoft.com/office/powerpoint/2010/main" val="140968540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Convolution Layer</a:t>
            </a:r>
            <a:br>
              <a:rPr lang="en-IN" dirty="0"/>
            </a:br>
            <a:endParaRPr lang="en-IN" dirty="0"/>
          </a:p>
        </p:txBody>
      </p:sp>
      <p:sp>
        <p:nvSpPr>
          <p:cNvPr id="3" name="Content Placeholder 2"/>
          <p:cNvSpPr>
            <a:spLocks noGrp="1"/>
          </p:cNvSpPr>
          <p:nvPr>
            <p:ph idx="1"/>
          </p:nvPr>
        </p:nvSpPr>
        <p:spPr>
          <a:xfrm>
            <a:off x="838200" y="1825625"/>
            <a:ext cx="10515600" cy="1173607"/>
          </a:xfrm>
        </p:spPr>
        <p:txBody>
          <a:bodyPr/>
          <a:lstStyle/>
          <a:p>
            <a:r>
              <a:rPr lang="en-US" dirty="0"/>
              <a:t>Suppose we have an image of size 6*6. We define a weight matrix which extracts certain features from the images</a:t>
            </a:r>
            <a:endParaRPr lang="en-IN" dirty="0"/>
          </a:p>
        </p:txBody>
      </p:sp>
      <p:pic>
        <p:nvPicPr>
          <p:cNvPr id="63490" name="Picture 2" descr="https://s3-ap-south-1.amazonaws.com/av-blog-media/wp-content/uploads/2017/06/28010254/con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67" y="2768409"/>
            <a:ext cx="6016685" cy="225094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https://s3-ap-south-1.amazonaws.com/av-blog-media/wp-content/uploads/2017/06/28011851/conv.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63183" y="3960304"/>
            <a:ext cx="46386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11433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convolutional neural networks pyth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convolutional neural networks pyth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rotWithShape="1">
          <a:blip r:embed="rId2"/>
          <a:srcRect l="26396" t="16355" r="11556" b="41607"/>
          <a:stretch/>
        </p:blipFill>
        <p:spPr>
          <a:xfrm>
            <a:off x="460375" y="1435607"/>
            <a:ext cx="11321552" cy="4055275"/>
          </a:xfrm>
          <a:prstGeom prst="rect">
            <a:avLst/>
          </a:prstGeom>
        </p:spPr>
      </p:pic>
    </p:spTree>
    <p:extLst>
      <p:ext uri="{BB962C8B-B14F-4D97-AF65-F5344CB8AC3E}">
        <p14:creationId xmlns:p14="http://schemas.microsoft.com/office/powerpoint/2010/main" val="55815512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s://www.learnopencv.com/wp-content/uploads/2017/11/cnn-schem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055" y="773620"/>
            <a:ext cx="8587918" cy="547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2916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Convolution Layer</a:t>
            </a:r>
            <a:br>
              <a:rPr lang="en-IN" dirty="0"/>
            </a:br>
            <a:endParaRPr lang="en-IN" dirty="0"/>
          </a:p>
        </p:txBody>
      </p:sp>
      <p:sp>
        <p:nvSpPr>
          <p:cNvPr id="3" name="Content Placeholder 2"/>
          <p:cNvSpPr>
            <a:spLocks noGrp="1"/>
          </p:cNvSpPr>
          <p:nvPr>
            <p:ph idx="1"/>
          </p:nvPr>
        </p:nvSpPr>
        <p:spPr>
          <a:xfrm>
            <a:off x="838200" y="1825625"/>
            <a:ext cx="10515600" cy="1173607"/>
          </a:xfrm>
        </p:spPr>
        <p:txBody>
          <a:bodyPr/>
          <a:lstStyle/>
          <a:p>
            <a:r>
              <a:rPr lang="en-US" dirty="0"/>
              <a:t>Suppose we have an image of size 6*6. We define a weight matrix which extracts certain features from the images</a:t>
            </a:r>
            <a:endParaRPr lang="en-IN" dirty="0"/>
          </a:p>
        </p:txBody>
      </p:sp>
      <p:pic>
        <p:nvPicPr>
          <p:cNvPr id="64514" name="Picture 2" descr="https://s3-ap-south-1.amazonaws.com/av-blog-media/wp-content/uploads/2017/06/28132834/conv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679" y="3234245"/>
            <a:ext cx="7505700" cy="29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826512"/>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a:t>are Convolutional Neural Networks different than Neural Networks?</a:t>
            </a:r>
            <a:endParaRPr lang="en-IN" dirty="0"/>
          </a:p>
        </p:txBody>
      </p:sp>
      <p:sp>
        <p:nvSpPr>
          <p:cNvPr id="3" name="Content Placeholder 2"/>
          <p:cNvSpPr>
            <a:spLocks noGrp="1"/>
          </p:cNvSpPr>
          <p:nvPr>
            <p:ph idx="1"/>
          </p:nvPr>
        </p:nvSpPr>
        <p:spPr>
          <a:xfrm>
            <a:off x="838200" y="1825625"/>
            <a:ext cx="10515600" cy="515239"/>
          </a:xfrm>
        </p:spPr>
        <p:txBody>
          <a:bodyPr/>
          <a:lstStyle/>
          <a:p>
            <a:pPr marL="0" indent="0">
              <a:buNone/>
            </a:pPr>
            <a:r>
              <a:rPr lang="en-IN" b="1" dirty="0"/>
              <a:t>CNNs operate over Volumes </a:t>
            </a:r>
            <a:r>
              <a:rPr lang="en-IN" b="1" dirty="0" smtClean="0"/>
              <a:t>!</a:t>
            </a:r>
          </a:p>
          <a:p>
            <a:endParaRPr lang="en-IN" b="1" dirty="0"/>
          </a:p>
        </p:txBody>
      </p:sp>
      <p:pic>
        <p:nvPicPr>
          <p:cNvPr id="53250" name="Picture 2" descr="https://cdn-images-1.medium.com/max/1500/1*C55kkMQHSE1x9p2LdMf-D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303" y="2475801"/>
            <a:ext cx="3099689" cy="42754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91656" y="3026664"/>
            <a:ext cx="4962143" cy="1815882"/>
          </a:xfrm>
          <a:prstGeom prst="rect">
            <a:avLst/>
          </a:prstGeom>
          <a:noFill/>
        </p:spPr>
        <p:txBody>
          <a:bodyPr wrap="square" rtlCol="0">
            <a:spAutoFit/>
          </a:bodyPr>
          <a:lstStyle/>
          <a:p>
            <a:r>
              <a:rPr lang="en-US" sz="2800" dirty="0"/>
              <a:t>Unlike neural networks, where the input is a vector, here the input is a multi-channeled image (3 channeled in this case).</a:t>
            </a:r>
            <a:endParaRPr lang="en-IN" sz="2800" dirty="0"/>
          </a:p>
        </p:txBody>
      </p:sp>
    </p:spTree>
    <p:extLst>
      <p:ext uri="{BB962C8B-B14F-4D97-AF65-F5344CB8AC3E}">
        <p14:creationId xmlns:p14="http://schemas.microsoft.com/office/powerpoint/2010/main" val="1914272524"/>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Convolution</a:t>
            </a:r>
            <a:br>
              <a:rPr lang="en-IN" b="1" dirty="0"/>
            </a:br>
            <a:endParaRPr lang="en-IN" dirty="0"/>
          </a:p>
        </p:txBody>
      </p:sp>
      <p:sp>
        <p:nvSpPr>
          <p:cNvPr id="3" name="Content Placeholder 2"/>
          <p:cNvSpPr>
            <a:spLocks noGrp="1"/>
          </p:cNvSpPr>
          <p:nvPr>
            <p:ph idx="1"/>
          </p:nvPr>
        </p:nvSpPr>
        <p:spPr>
          <a:xfrm>
            <a:off x="1085087" y="1825625"/>
            <a:ext cx="4358765" cy="4351338"/>
          </a:xfrm>
        </p:spPr>
        <p:txBody>
          <a:bodyPr>
            <a:normAutofit fontScale="85000" lnSpcReduction="20000"/>
          </a:bodyPr>
          <a:lstStyle/>
          <a:p>
            <a:r>
              <a:rPr lang="en-US" dirty="0"/>
              <a:t>Convolution is a mathematical way of combining two signals to form a third signal. </a:t>
            </a:r>
            <a:endParaRPr lang="en-US" dirty="0" smtClean="0"/>
          </a:p>
          <a:p>
            <a:r>
              <a:rPr lang="en-US" dirty="0" smtClean="0"/>
              <a:t>It </a:t>
            </a:r>
            <a:r>
              <a:rPr lang="en-US" dirty="0"/>
              <a:t>is the single most important technique in Digital Signal Processing. </a:t>
            </a:r>
            <a:endParaRPr lang="en-US" dirty="0" smtClean="0"/>
          </a:p>
          <a:p>
            <a:r>
              <a:rPr lang="en-US" dirty="0" smtClean="0"/>
              <a:t>Using </a:t>
            </a:r>
            <a:r>
              <a:rPr lang="en-US" dirty="0"/>
              <a:t>the strategy of impulse decomposition, systems are described by a signal called the </a:t>
            </a:r>
            <a:r>
              <a:rPr lang="en-US" i="1" dirty="0"/>
              <a:t>impulse response</a:t>
            </a:r>
            <a:r>
              <a:rPr lang="en-US" dirty="0" smtClean="0"/>
              <a:t>.</a:t>
            </a:r>
          </a:p>
          <a:p>
            <a:r>
              <a:rPr lang="en-US" dirty="0" smtClean="0"/>
              <a:t>Convolution </a:t>
            </a:r>
            <a:r>
              <a:rPr lang="en-US" dirty="0"/>
              <a:t>is important because it relates the three signals of interest: the input signal, the output signal, and the impulse response. </a:t>
            </a:r>
            <a:endParaRPr lang="en-IN" dirty="0"/>
          </a:p>
        </p:txBody>
      </p:sp>
      <p:pic>
        <p:nvPicPr>
          <p:cNvPr id="54274" name="Picture 2" descr="https://cdn-images-1.medium.com/max/1500/1*FUEkm0JghT3ab8P7p9c5Q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072" y="438912"/>
            <a:ext cx="3886073" cy="2967114"/>
          </a:xfrm>
          <a:prstGeom prst="rect">
            <a:avLst/>
          </a:prstGeom>
          <a:noFill/>
          <a:extLst>
            <a:ext uri="{909E8E84-426E-40DD-AFC4-6F175D3DCCD1}">
              <a14:hiddenFill xmlns:a14="http://schemas.microsoft.com/office/drawing/2010/main">
                <a:solidFill>
                  <a:srgbClr val="FFFFFF"/>
                </a:solidFill>
              </a14:hiddenFill>
            </a:ext>
          </a:extLst>
        </p:spPr>
      </p:pic>
      <p:pic>
        <p:nvPicPr>
          <p:cNvPr id="54278" name="Picture 6" descr="https://cdn-images-1.medium.com/max/1500/1*3sfzVenrdS5MWGsmSCbx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675" y="3730180"/>
            <a:ext cx="5650865" cy="264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8228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ttps://cdn-images-1.medium.com/max/1500/1*mcBbGiV8ne9NhF3SlpjAs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751" y="1184783"/>
            <a:ext cx="9631464" cy="447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074140"/>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s://cdn-images-1.medium.com/max/1500/1*VznH-ru7rSV1nzh0ExA7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4" y="1381060"/>
            <a:ext cx="10222865" cy="522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2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a:bodyPr>
          <a:lstStyle/>
          <a:p>
            <a:pPr fontAlgn="base"/>
            <a:r>
              <a:rPr lang="en-US" dirty="0"/>
              <a:t>Many groups follow this type of pattern. That’s why it’s widely used in business, statistics and in government bodies like the </a:t>
            </a:r>
            <a:r>
              <a:rPr lang="en-US" dirty="0">
                <a:hlinkClick r:id="rId2"/>
              </a:rPr>
              <a:t>FDA</a:t>
            </a:r>
            <a:r>
              <a:rPr lang="en-US" dirty="0"/>
              <a:t>:</a:t>
            </a:r>
          </a:p>
          <a:p>
            <a:pPr fontAlgn="base"/>
            <a:r>
              <a:rPr lang="en-US" dirty="0"/>
              <a:t>Heights of people.</a:t>
            </a:r>
          </a:p>
          <a:p>
            <a:pPr fontAlgn="base"/>
            <a:r>
              <a:rPr lang="en-US" dirty="0"/>
              <a:t>Measurement errors.</a:t>
            </a:r>
          </a:p>
          <a:p>
            <a:pPr fontAlgn="base"/>
            <a:r>
              <a:rPr lang="en-US" dirty="0"/>
              <a:t>Blood pressure.</a:t>
            </a:r>
          </a:p>
          <a:p>
            <a:pPr fontAlgn="base"/>
            <a:r>
              <a:rPr lang="en-US" dirty="0"/>
              <a:t>Points on a test.</a:t>
            </a:r>
          </a:p>
          <a:p>
            <a:pPr fontAlgn="base"/>
            <a:r>
              <a:rPr lang="en-US" dirty="0"/>
              <a:t>IQ scores.</a:t>
            </a:r>
          </a:p>
          <a:p>
            <a:pPr fontAlgn="base"/>
            <a:r>
              <a:rPr lang="en-US" dirty="0"/>
              <a:t>Salaries.</a:t>
            </a:r>
          </a:p>
        </p:txBody>
      </p:sp>
    </p:spTree>
    <p:extLst>
      <p:ext uri="{BB962C8B-B14F-4D97-AF65-F5344CB8AC3E}">
        <p14:creationId xmlns:p14="http://schemas.microsoft.com/office/powerpoint/2010/main" val="147084788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https://cdn-images-1.medium.com/max/1500/1*mlPKapLTRuVVhLMLfq46p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71" y="1202436"/>
            <a:ext cx="10608672" cy="437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29656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s://cdn-images-1.medium.com/max/1500/1*OHifHVQLIIumP865ASipX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126" y="807402"/>
            <a:ext cx="9802241" cy="509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813717"/>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s://cdn-images-1.medium.com/max/1500/1*gags_WLu961iw6I0ZX6iQ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919" y="2361628"/>
            <a:ext cx="9187777" cy="3179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70248" y="850392"/>
            <a:ext cx="3145861" cy="707886"/>
          </a:xfrm>
          <a:prstGeom prst="rect">
            <a:avLst/>
          </a:prstGeom>
          <a:noFill/>
        </p:spPr>
        <p:txBody>
          <a:bodyPr wrap="none" rtlCol="0">
            <a:spAutoFit/>
          </a:bodyPr>
          <a:lstStyle/>
          <a:p>
            <a:r>
              <a:rPr lang="en-IN" sz="4000" dirty="0" smtClean="0"/>
              <a:t>Pooling Layers</a:t>
            </a:r>
            <a:endParaRPr lang="en-IN" sz="4000" dirty="0"/>
          </a:p>
        </p:txBody>
      </p:sp>
    </p:spTree>
    <p:extLst>
      <p:ext uri="{BB962C8B-B14F-4D97-AF65-F5344CB8AC3E}">
        <p14:creationId xmlns:p14="http://schemas.microsoft.com/office/powerpoint/2010/main" val="109381158"/>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s://s3-ap-south-1.amazonaws.com/av-blog-media/wp-content/uploads/2017/06/28132045/cnn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806" y="2207958"/>
            <a:ext cx="10040023" cy="29492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Putting it all together – How does the entire network look like ?</a:t>
            </a:r>
            <a:br>
              <a:rPr lang="en-US" dirty="0"/>
            </a:br>
            <a:endParaRPr lang="en-IN" dirty="0"/>
          </a:p>
        </p:txBody>
      </p:sp>
    </p:spTree>
    <p:extLst>
      <p:ext uri="{BB962C8B-B14F-4D97-AF65-F5344CB8AC3E}">
        <p14:creationId xmlns:p14="http://schemas.microsoft.com/office/powerpoint/2010/main" val="1397881379"/>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Typical Architecture of a CNN</a:t>
            </a:r>
            <a:br>
              <a:rPr lang="en-US" b="1" dirty="0"/>
            </a:br>
            <a:endParaRPr lang="en-IN" dirty="0"/>
          </a:p>
        </p:txBody>
      </p:sp>
      <p:pic>
        <p:nvPicPr>
          <p:cNvPr id="60418" name="Picture 2" descr="https://cdn-images-1.medium.com/max/1500/1*2SWb6CmxzbPZijmevFbe-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83" y="1352360"/>
            <a:ext cx="10838561" cy="514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61325"/>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Reinforcement Learning</a:t>
            </a:r>
            <a:endParaRPr lang="en-IN" dirty="0"/>
          </a:p>
        </p:txBody>
      </p:sp>
      <p:sp>
        <p:nvSpPr>
          <p:cNvPr id="3" name="Content Placeholder 2"/>
          <p:cNvSpPr>
            <a:spLocks noGrp="1"/>
          </p:cNvSpPr>
          <p:nvPr>
            <p:ph idx="1"/>
          </p:nvPr>
        </p:nvSpPr>
        <p:spPr/>
        <p:txBody>
          <a:bodyPr/>
          <a:lstStyle/>
          <a:p>
            <a:r>
              <a:rPr lang="en-US" dirty="0"/>
              <a:t>Reinforcement Learning focusses on getting machines and software agents to automatically determine the best </a:t>
            </a:r>
            <a:r>
              <a:rPr lang="en-US" dirty="0" err="1"/>
              <a:t>behaviour</a:t>
            </a:r>
            <a:r>
              <a:rPr lang="en-US" dirty="0"/>
              <a:t> within a specific context, </a:t>
            </a:r>
            <a:r>
              <a:rPr lang="en-US" dirty="0" smtClean="0"/>
              <a:t>in </a:t>
            </a:r>
            <a:r>
              <a:rPr lang="en-US" dirty="0"/>
              <a:t>order to maximize performance</a:t>
            </a:r>
            <a:r>
              <a:rPr lang="en-US" dirty="0" smtClean="0"/>
              <a:t>.</a:t>
            </a:r>
          </a:p>
          <a:p>
            <a:r>
              <a:rPr lang="en-US" dirty="0"/>
              <a:t>When the machine takes an action that increases the performance it gets an simple reward feedback, this is known as the reinforcement signal hence the name reinforcement learning. </a:t>
            </a:r>
            <a:endParaRPr lang="en-US" dirty="0" smtClean="0"/>
          </a:p>
          <a:p>
            <a:r>
              <a:rPr lang="en-US" dirty="0" smtClean="0"/>
              <a:t>In </a:t>
            </a:r>
            <a:r>
              <a:rPr lang="en-US" dirty="0"/>
              <a:t>other words, the machine is learning a </a:t>
            </a:r>
            <a:r>
              <a:rPr lang="en-US" dirty="0" err="1"/>
              <a:t>behaviour</a:t>
            </a:r>
            <a:r>
              <a:rPr lang="en-US" dirty="0"/>
              <a:t> based on feedback from the environment, this process can be done once and for all or keep on improving </a:t>
            </a:r>
            <a:r>
              <a:rPr lang="en-US" dirty="0" err="1"/>
              <a:t>preformance</a:t>
            </a:r>
            <a:r>
              <a:rPr lang="en-US" dirty="0"/>
              <a:t> as time goes by.</a:t>
            </a:r>
            <a:endParaRPr lang="en-IN" dirty="0"/>
          </a:p>
        </p:txBody>
      </p:sp>
    </p:spTree>
    <p:extLst>
      <p:ext uri="{BB962C8B-B14F-4D97-AF65-F5344CB8AC3E}">
        <p14:creationId xmlns:p14="http://schemas.microsoft.com/office/powerpoint/2010/main" val="1398482283"/>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Armed Bandit problem</a:t>
            </a:r>
          </a:p>
        </p:txBody>
      </p:sp>
      <p:sp>
        <p:nvSpPr>
          <p:cNvPr id="3" name="Content Placeholder 2"/>
          <p:cNvSpPr>
            <a:spLocks noGrp="1"/>
          </p:cNvSpPr>
          <p:nvPr>
            <p:ph idx="1"/>
          </p:nvPr>
        </p:nvSpPr>
        <p:spPr/>
        <p:txBody>
          <a:bodyPr/>
          <a:lstStyle/>
          <a:p>
            <a:r>
              <a:rPr lang="en-US" dirty="0"/>
              <a:t>A single armed Bandit process is a machine that is characterized by random sequences, and can be found in different states where some states deliver reward and others a penalty. </a:t>
            </a:r>
            <a:endParaRPr lang="en-US" dirty="0" smtClean="0"/>
          </a:p>
          <a:p>
            <a:r>
              <a:rPr lang="en-US" dirty="0" smtClean="0"/>
              <a:t>In </a:t>
            </a:r>
            <a:r>
              <a:rPr lang="en-US" dirty="0"/>
              <a:t>our example the slot machine changes to different states when engaged and results in a return on investment when we win and no return when we lose.</a:t>
            </a:r>
            <a:endParaRPr lang="en-IN" dirty="0"/>
          </a:p>
        </p:txBody>
      </p:sp>
    </p:spTree>
    <p:extLst>
      <p:ext uri="{BB962C8B-B14F-4D97-AF65-F5344CB8AC3E}">
        <p14:creationId xmlns:p14="http://schemas.microsoft.com/office/powerpoint/2010/main" val="2074986248"/>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 Armed </a:t>
            </a:r>
            <a:r>
              <a:rPr lang="en-IN" dirty="0"/>
              <a:t>Bandit problem</a:t>
            </a:r>
          </a:p>
        </p:txBody>
      </p:sp>
      <p:sp>
        <p:nvSpPr>
          <p:cNvPr id="3" name="Content Placeholder 2"/>
          <p:cNvSpPr>
            <a:spLocks noGrp="1"/>
          </p:cNvSpPr>
          <p:nvPr>
            <p:ph idx="1"/>
          </p:nvPr>
        </p:nvSpPr>
        <p:spPr/>
        <p:txBody>
          <a:bodyPr>
            <a:normAutofit fontScale="92500" lnSpcReduction="20000"/>
          </a:bodyPr>
          <a:lstStyle/>
          <a:p>
            <a:r>
              <a:rPr lang="en-US" dirty="0"/>
              <a:t>The multi armed Bandit problem is a collection of K single armed Bandit processes and one controller. </a:t>
            </a:r>
            <a:endParaRPr lang="en-US" dirty="0" smtClean="0"/>
          </a:p>
          <a:p>
            <a:r>
              <a:rPr lang="en-US" dirty="0" smtClean="0"/>
              <a:t>The </a:t>
            </a:r>
            <a:r>
              <a:rPr lang="en-US" dirty="0"/>
              <a:t>controller can choose to operate only one machine at a time, the other machines remain unchanged. </a:t>
            </a:r>
            <a:endParaRPr lang="en-US" dirty="0" smtClean="0"/>
          </a:p>
          <a:p>
            <a:r>
              <a:rPr lang="en-US" dirty="0" smtClean="0"/>
              <a:t>We </a:t>
            </a:r>
            <a:r>
              <a:rPr lang="en-US" dirty="0"/>
              <a:t>assume that every machine has a different probability distribution on giving an reward to the controller, in other words each machine has a fixed probability of winning and losing. </a:t>
            </a:r>
            <a:endParaRPr lang="en-US" dirty="0" smtClean="0"/>
          </a:p>
          <a:p>
            <a:r>
              <a:rPr lang="en-US" dirty="0" smtClean="0"/>
              <a:t>Our </a:t>
            </a:r>
            <a:r>
              <a:rPr lang="en-US" dirty="0"/>
              <a:t>goal is to find the machine with the highest probability of winning, machine with the highest average return. </a:t>
            </a:r>
            <a:endParaRPr lang="en-US" dirty="0" smtClean="0"/>
          </a:p>
          <a:p>
            <a:r>
              <a:rPr lang="en-US" dirty="0" smtClean="0"/>
              <a:t>The </a:t>
            </a:r>
            <a:r>
              <a:rPr lang="en-US" dirty="0"/>
              <a:t>problem lies in the fact that we do not know which machine has the highest average return, nor can we </a:t>
            </a:r>
            <a:r>
              <a:rPr lang="en-US" dirty="0" err="1"/>
              <a:t>distriminate</a:t>
            </a:r>
            <a:r>
              <a:rPr lang="en-US" dirty="0"/>
              <a:t> between the machines because they look the same. </a:t>
            </a:r>
            <a:endParaRPr lang="en-US" dirty="0" smtClean="0"/>
          </a:p>
          <a:p>
            <a:r>
              <a:rPr lang="en-US" dirty="0" smtClean="0"/>
              <a:t>We </a:t>
            </a:r>
            <a:r>
              <a:rPr lang="en-US" dirty="0"/>
              <a:t>need a strategy that in each round tells me which machine to try next.</a:t>
            </a:r>
            <a:endParaRPr lang="en-IN" dirty="0"/>
          </a:p>
        </p:txBody>
      </p:sp>
    </p:spTree>
    <p:extLst>
      <p:ext uri="{BB962C8B-B14F-4D97-AF65-F5344CB8AC3E}">
        <p14:creationId xmlns:p14="http://schemas.microsoft.com/office/powerpoint/2010/main" val="388793016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Upper Confidence Bound Algorithm</a:t>
            </a:r>
            <a:br>
              <a:rPr lang="en-US"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The Upper Confidence Bound Algorithm is a Reinforcement Learning Algorithm that learns an optimal behavior by minimizing regret, following an optimistic </a:t>
            </a:r>
            <a:r>
              <a:rPr lang="en-US" dirty="0" err="1"/>
              <a:t>stategy</a:t>
            </a:r>
            <a:r>
              <a:rPr lang="en-US" dirty="0"/>
              <a:t>, exploring/exploiting and confidence intervals. </a:t>
            </a:r>
            <a:endParaRPr lang="en-US" dirty="0" smtClean="0"/>
          </a:p>
          <a:p>
            <a:r>
              <a:rPr lang="en-US" dirty="0"/>
              <a:t>Minimizing regret means to minimize the cost of not knowing which of the K machines is optimal, an optimal machine having the highest average return. </a:t>
            </a:r>
            <a:endParaRPr lang="en-US" dirty="0" smtClean="0"/>
          </a:p>
          <a:p>
            <a:r>
              <a:rPr lang="en-US" dirty="0" smtClean="0"/>
              <a:t>Regret </a:t>
            </a:r>
            <a:r>
              <a:rPr lang="en-US" dirty="0"/>
              <a:t>at a given round t (pink formula) is calculated with the mean distribution of the optimal machine minus that of the current machine. </a:t>
            </a:r>
            <a:endParaRPr lang="en-US" dirty="0" smtClean="0"/>
          </a:p>
          <a:p>
            <a:r>
              <a:rPr lang="en-US" dirty="0" smtClean="0"/>
              <a:t>The </a:t>
            </a:r>
            <a:r>
              <a:rPr lang="en-US" dirty="0"/>
              <a:t>total regret (RT) being the sum of regrets. </a:t>
            </a:r>
            <a:endParaRPr lang="en-US" dirty="0" smtClean="0"/>
          </a:p>
          <a:p>
            <a:r>
              <a:rPr lang="en-US" dirty="0" smtClean="0"/>
              <a:t>RT divided </a:t>
            </a:r>
            <a:r>
              <a:rPr lang="en-US" dirty="0"/>
              <a:t>by T(total rounds) should be approaching zero when T approaches infinite, ensuring that RT/T --&gt; 0 is stronger than maximizing rewards, since in the limit we discover the true optimal machine. </a:t>
            </a:r>
            <a:endParaRPr lang="en-IN" dirty="0"/>
          </a:p>
        </p:txBody>
      </p:sp>
    </p:spTree>
    <p:extLst>
      <p:ext uri="{BB962C8B-B14F-4D97-AF65-F5344CB8AC3E}">
        <p14:creationId xmlns:p14="http://schemas.microsoft.com/office/powerpoint/2010/main" val="141659645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Upper Confidence Bound Algorithm</a:t>
            </a:r>
            <a:br>
              <a:rPr lang="en-US" dirty="0"/>
            </a:br>
            <a:endParaRPr lang="en-IN" dirty="0"/>
          </a:p>
        </p:txBody>
      </p:sp>
      <p:pic>
        <p:nvPicPr>
          <p:cNvPr id="57346" name="Picture 2" descr="http://franklinwillemen.com/machine-learning/assets/img/ML/Reinforcement_Learning/regret_fomul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7767" y="1779714"/>
            <a:ext cx="2590800"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3206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25625"/>
            <a:ext cx="10515600" cy="2307463"/>
          </a:xfrm>
        </p:spPr>
        <p:txBody>
          <a:bodyPr>
            <a:normAutofit lnSpcReduction="10000"/>
          </a:bodyPr>
          <a:lstStyle/>
          <a:p>
            <a:pPr fontAlgn="base"/>
            <a:r>
              <a:rPr lang="en-US" dirty="0"/>
              <a:t>The empirical rule tells you what percentage of your data falls within a certain number of standard deviations from the mean:</a:t>
            </a:r>
            <a:br>
              <a:rPr lang="en-US" dirty="0"/>
            </a:br>
            <a:r>
              <a:rPr lang="en-US" dirty="0"/>
              <a:t>• 68% of the data falls within one standard deviation of the mean.</a:t>
            </a:r>
            <a:br>
              <a:rPr lang="en-US" dirty="0"/>
            </a:br>
            <a:r>
              <a:rPr lang="en-US" dirty="0"/>
              <a:t>• 95% of the data falls within two standard deviations of the mean.</a:t>
            </a:r>
            <a:br>
              <a:rPr lang="en-US" dirty="0"/>
            </a:br>
            <a:r>
              <a:rPr lang="en-US" dirty="0"/>
              <a:t>• 99.7% of the data falls within three standard deviations of the mean.</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1422" y="375367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5480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p:txBody>
          <a:bodyPr>
            <a:normAutofit lnSpcReduction="10000"/>
          </a:bodyPr>
          <a:lstStyle/>
          <a:p>
            <a:r>
              <a:rPr lang="en-US" dirty="0"/>
              <a:t>The UCB follows a optimistic strategy because the algorithm believes it can obtain extra rewards by reaching the unexplored parts of the state space. </a:t>
            </a:r>
            <a:endParaRPr lang="en-US" dirty="0" smtClean="0"/>
          </a:p>
          <a:p>
            <a:r>
              <a:rPr lang="en-US" dirty="0" smtClean="0"/>
              <a:t>n </a:t>
            </a:r>
            <a:r>
              <a:rPr lang="en-US" dirty="0"/>
              <a:t>other words, the UCB will continue exploring other </a:t>
            </a:r>
            <a:r>
              <a:rPr lang="en-US" dirty="0" err="1"/>
              <a:t>behaviours</a:t>
            </a:r>
            <a:r>
              <a:rPr lang="en-US" dirty="0"/>
              <a:t> (or machines) until the true optimal </a:t>
            </a:r>
            <a:r>
              <a:rPr lang="en-US" dirty="0" err="1"/>
              <a:t>behaviour</a:t>
            </a:r>
            <a:r>
              <a:rPr lang="en-US" dirty="0"/>
              <a:t> or sequence of </a:t>
            </a:r>
            <a:r>
              <a:rPr lang="en-US" dirty="0" err="1"/>
              <a:t>behaviours</a:t>
            </a:r>
            <a:r>
              <a:rPr lang="en-US" dirty="0"/>
              <a:t> is found. </a:t>
            </a:r>
          </a:p>
          <a:p>
            <a:r>
              <a:rPr lang="en-US" dirty="0" smtClean="0"/>
              <a:t>Exploring </a:t>
            </a:r>
            <a:r>
              <a:rPr lang="en-US" dirty="0"/>
              <a:t>is about gathering information about the </a:t>
            </a:r>
            <a:r>
              <a:rPr lang="en-US" dirty="0" err="1"/>
              <a:t>the</a:t>
            </a:r>
            <a:r>
              <a:rPr lang="en-US" dirty="0"/>
              <a:t> returns of the K machines while exploitation is about making decisions based on data already gathered. </a:t>
            </a:r>
            <a:endParaRPr lang="en-US" dirty="0" smtClean="0"/>
          </a:p>
          <a:p>
            <a:r>
              <a:rPr lang="en-US" dirty="0" smtClean="0"/>
              <a:t>There </a:t>
            </a:r>
            <a:r>
              <a:rPr lang="en-US" dirty="0"/>
              <a:t>will be a trade off between exploring and exploiting, in the case of the UCB it will keep op exploring until true optimal is found. </a:t>
            </a:r>
            <a:endParaRPr lang="en-IN" dirty="0"/>
          </a:p>
        </p:txBody>
      </p:sp>
    </p:spTree>
    <p:extLst>
      <p:ext uri="{BB962C8B-B14F-4D97-AF65-F5344CB8AC3E}">
        <p14:creationId xmlns:p14="http://schemas.microsoft.com/office/powerpoint/2010/main" val="1331658148"/>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p:txBody>
          <a:bodyPr>
            <a:normAutofit fontScale="92500" lnSpcReduction="20000"/>
          </a:bodyPr>
          <a:lstStyle/>
          <a:p>
            <a:r>
              <a:rPr lang="en-US" dirty="0"/>
              <a:t>The UCB algorithm decides which machine to exploit or if it should explore another option using confidence intervals, more specific the highest upper confidence bound. </a:t>
            </a:r>
            <a:endParaRPr lang="en-US" dirty="0" smtClean="0"/>
          </a:p>
          <a:p>
            <a:r>
              <a:rPr lang="en-US" dirty="0" smtClean="0"/>
              <a:t>A </a:t>
            </a:r>
            <a:r>
              <a:rPr lang="en-US" dirty="0"/>
              <a:t>confidence interval is a range of values within which we are sure the mean lies with a certain probability. </a:t>
            </a:r>
            <a:endParaRPr lang="en-US" dirty="0" smtClean="0"/>
          </a:p>
          <a:p>
            <a:r>
              <a:rPr lang="en-US" dirty="0" smtClean="0"/>
              <a:t>The </a:t>
            </a:r>
            <a:r>
              <a:rPr lang="en-US" dirty="0"/>
              <a:t>less we try a machine the less accurate our estimated average return for that machine and so the confidence interval is large. </a:t>
            </a:r>
            <a:endParaRPr lang="en-US" dirty="0" smtClean="0"/>
          </a:p>
          <a:p>
            <a:r>
              <a:rPr lang="en-US" dirty="0" smtClean="0"/>
              <a:t>Every </a:t>
            </a:r>
            <a:r>
              <a:rPr lang="en-US" dirty="0"/>
              <a:t>round we try machine we gather more information and the confidence interval shrinks, narrowing in on the true mean of the slot machine. </a:t>
            </a:r>
            <a:endParaRPr lang="en-US" dirty="0" smtClean="0"/>
          </a:p>
          <a:p>
            <a:r>
              <a:rPr lang="en-US" dirty="0" smtClean="0"/>
              <a:t>To </a:t>
            </a:r>
            <a:r>
              <a:rPr lang="en-US" dirty="0"/>
              <a:t>make it more clear how confidence bounds works let's assume that the mean of the slot machine blue is in within [0.2, 0,9] with probability 0.95 </a:t>
            </a:r>
            <a:endParaRPr lang="en-IN" dirty="0"/>
          </a:p>
        </p:txBody>
      </p:sp>
    </p:spTree>
    <p:extLst>
      <p:ext uri="{BB962C8B-B14F-4D97-AF65-F5344CB8AC3E}">
        <p14:creationId xmlns:p14="http://schemas.microsoft.com/office/powerpoint/2010/main" val="2307719545"/>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a:xfrm>
            <a:off x="838200" y="1825625"/>
            <a:ext cx="4337304" cy="4351338"/>
          </a:xfrm>
        </p:spPr>
        <p:txBody>
          <a:bodyPr>
            <a:normAutofit fontScale="92500" lnSpcReduction="20000"/>
          </a:bodyPr>
          <a:lstStyle/>
          <a:p>
            <a:r>
              <a:rPr lang="en-US" dirty="0"/>
              <a:t>After a few rounds trying the blue slot machine, since it has the highest upper bounds, the confidence bound has shrink to [0.4, 0.7</a:t>
            </a:r>
            <a:r>
              <a:rPr lang="en-US" dirty="0" smtClean="0"/>
              <a:t>].</a:t>
            </a:r>
          </a:p>
          <a:p>
            <a:r>
              <a:rPr lang="en-US" dirty="0" smtClean="0"/>
              <a:t> </a:t>
            </a:r>
            <a:r>
              <a:rPr lang="en-US" dirty="0"/>
              <a:t>During the exploring/exploiting process UBC also tries the red slot machine, since it had at times the highest upper bound and actually is the machine with the highest average return. </a:t>
            </a:r>
            <a:endParaRPr lang="en-IN" dirty="0"/>
          </a:p>
        </p:txBody>
      </p:sp>
      <p:pic>
        <p:nvPicPr>
          <p:cNvPr id="59394" name="Picture 2" descr="http://franklinwillemen.com/machine-learning/assets/img/ML/Reinforcement_Learning/ubc_plo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799" y="720852"/>
            <a:ext cx="22574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9396" name="Picture 4" descr="http://franklinwillemen.com/machine-learning/assets/img/ML/Reinforcement_Learning/ubc_plo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074" y="3543554"/>
            <a:ext cx="23431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061618"/>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sp>
        <p:nvSpPr>
          <p:cNvPr id="3" name="Content Placeholder 2"/>
          <p:cNvSpPr>
            <a:spLocks noGrp="1"/>
          </p:cNvSpPr>
          <p:nvPr>
            <p:ph idx="1"/>
          </p:nvPr>
        </p:nvSpPr>
        <p:spPr/>
        <p:txBody>
          <a:bodyPr/>
          <a:lstStyle/>
          <a:p>
            <a:r>
              <a:rPr lang="en-US" dirty="0"/>
              <a:t>Reinforcement Learning is learning what to do and how to map situations to actions. </a:t>
            </a:r>
            <a:endParaRPr lang="en-US" dirty="0" smtClean="0"/>
          </a:p>
          <a:p>
            <a:r>
              <a:rPr lang="en-US" dirty="0" smtClean="0"/>
              <a:t>The </a:t>
            </a:r>
            <a:r>
              <a:rPr lang="en-US" dirty="0"/>
              <a:t>end result is to maximize the numerical reward signal. </a:t>
            </a:r>
            <a:endParaRPr lang="en-US" dirty="0" smtClean="0"/>
          </a:p>
          <a:p>
            <a:r>
              <a:rPr lang="en-US" dirty="0" smtClean="0"/>
              <a:t>The </a:t>
            </a:r>
            <a:r>
              <a:rPr lang="en-US" dirty="0"/>
              <a:t>learner is not told which action to take, but instead must discover which action will yield the maximum reward. </a:t>
            </a:r>
            <a:endParaRPr lang="en-US" dirty="0" smtClean="0"/>
          </a:p>
          <a:p>
            <a:r>
              <a:rPr lang="en-US" dirty="0" smtClean="0"/>
              <a:t>Let’s </a:t>
            </a:r>
            <a:r>
              <a:rPr lang="en-US" dirty="0"/>
              <a:t>understand this with a simple example below.</a:t>
            </a:r>
            <a:endParaRPr lang="en-IN" dirty="0"/>
          </a:p>
        </p:txBody>
      </p:sp>
    </p:spTree>
    <p:extLst>
      <p:ext uri="{BB962C8B-B14F-4D97-AF65-F5344CB8AC3E}">
        <p14:creationId xmlns:p14="http://schemas.microsoft.com/office/powerpoint/2010/main" val="194004793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pic>
        <p:nvPicPr>
          <p:cNvPr id="53250" name="Picture 2" descr="https://s3-ap-south-1.amazonaws.com/av-blog-media/wp-content/uploads/2017/01/09055207/child-345523_19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97280"/>
            <a:ext cx="10692384" cy="554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730340"/>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pic>
        <p:nvPicPr>
          <p:cNvPr id="54274" name="Picture 2" descr="https://s3-ap-south-1.amazonaws.com/av-blog-media/wp-content/uploads/2017/01/17073146/RL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94" y="1257300"/>
            <a:ext cx="5612587" cy="2263140"/>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s://s3-ap-south-1.amazonaws.com/av-blog-media/wp-content/uploads/2017/01/11131906/figtmp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3799332"/>
            <a:ext cx="413385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27263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Slot Machines</a:t>
            </a:r>
            <a:endParaRPr lang="en-IN" dirty="0"/>
          </a:p>
        </p:txBody>
      </p:sp>
      <p:pic>
        <p:nvPicPr>
          <p:cNvPr id="55298" name="Picture 2" descr="https://s3-ap-south-1.amazonaws.com/av-blog-media/wp-content/uploads/2017/01/17063116/addiction-bet-betting-casi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90688"/>
            <a:ext cx="9244584" cy="50415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93792" y="566242"/>
            <a:ext cx="4882896" cy="923330"/>
          </a:xfrm>
          <a:prstGeom prst="rect">
            <a:avLst/>
          </a:prstGeom>
          <a:noFill/>
        </p:spPr>
        <p:txBody>
          <a:bodyPr wrap="square" rtlCol="0">
            <a:spAutoFit/>
          </a:bodyPr>
          <a:lstStyle/>
          <a:p>
            <a:r>
              <a:rPr lang="en-US" dirty="0"/>
              <a:t>Now you want to do is get the maximum bonus from the slot machines as fast as possible. What would you do?</a:t>
            </a:r>
            <a:endParaRPr lang="en-IN" dirty="0"/>
          </a:p>
        </p:txBody>
      </p:sp>
    </p:spTree>
    <p:extLst>
      <p:ext uri="{BB962C8B-B14F-4D97-AF65-F5344CB8AC3E}">
        <p14:creationId xmlns:p14="http://schemas.microsoft.com/office/powerpoint/2010/main" val="836781880"/>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implementation of Reinforcement Learning</a:t>
            </a:r>
            <a:br>
              <a:rPr lang="en-US" dirty="0"/>
            </a:br>
            <a:endParaRPr lang="en-IN" dirty="0"/>
          </a:p>
        </p:txBody>
      </p:sp>
      <p:pic>
        <p:nvPicPr>
          <p:cNvPr id="56322" name="Picture 2" descr="https://s3-ap-south-1.amazonaws.com/av-blog-media/wp-content/uploads/2017/01/12042140/11038f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095" y="1378013"/>
            <a:ext cx="4829175"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946226"/>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243" y="624151"/>
            <a:ext cx="9154501" cy="5852103"/>
          </a:xfrm>
          <a:prstGeom prst="rect">
            <a:avLst/>
          </a:prstGeom>
        </p:spPr>
      </p:pic>
    </p:spTree>
    <p:extLst>
      <p:ext uri="{BB962C8B-B14F-4D97-AF65-F5344CB8AC3E}">
        <p14:creationId xmlns:p14="http://schemas.microsoft.com/office/powerpoint/2010/main" val="160159082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2651" y="375885"/>
            <a:ext cx="8355709" cy="6283005"/>
          </a:xfrm>
          <a:prstGeom prst="rect">
            <a:avLst/>
          </a:prstGeom>
        </p:spPr>
      </p:pic>
    </p:spTree>
    <p:extLst>
      <p:ext uri="{BB962C8B-B14F-4D97-AF65-F5344CB8AC3E}">
        <p14:creationId xmlns:p14="http://schemas.microsoft.com/office/powerpoint/2010/main" val="12772018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45FA66-87FF-4496-9763-32B764FC716D}"/>
              </a:ext>
            </a:extLst>
          </p:cNvPr>
          <p:cNvSpPr>
            <a:spLocks noGrp="1"/>
          </p:cNvSpPr>
          <p:nvPr>
            <p:ph type="title"/>
          </p:nvPr>
        </p:nvSpPr>
        <p:spPr/>
        <p:txBody>
          <a:bodyPr/>
          <a:lstStyle/>
          <a:p>
            <a:r>
              <a:rPr lang="en-IN" b="1" dirty="0"/>
              <a:t>Categorical</a:t>
            </a:r>
            <a:endParaRPr lang="en-IN" dirty="0"/>
          </a:p>
        </p:txBody>
      </p:sp>
      <p:sp>
        <p:nvSpPr>
          <p:cNvPr id="3" name="Content Placeholder 2">
            <a:extLst>
              <a:ext uri="{FF2B5EF4-FFF2-40B4-BE49-F238E27FC236}">
                <a16:creationId xmlns:a16="http://schemas.microsoft.com/office/drawing/2014/main" xmlns="" id="{9669E4FB-3390-4261-9361-CBA35C0FE14F}"/>
              </a:ext>
            </a:extLst>
          </p:cNvPr>
          <p:cNvSpPr>
            <a:spLocks noGrp="1"/>
          </p:cNvSpPr>
          <p:nvPr>
            <p:ph idx="1"/>
          </p:nvPr>
        </p:nvSpPr>
        <p:spPr>
          <a:xfrm>
            <a:off x="838200" y="1825625"/>
            <a:ext cx="10515600" cy="1530317"/>
          </a:xfrm>
        </p:spPr>
        <p:txBody>
          <a:bodyPr>
            <a:normAutofit fontScale="92500"/>
          </a:bodyPr>
          <a:lstStyle/>
          <a:p>
            <a:r>
              <a:rPr lang="en-US" dirty="0"/>
              <a:t>Qualitative data are often termed </a:t>
            </a:r>
            <a:r>
              <a:rPr lang="en-US" b="1" dirty="0"/>
              <a:t>categorical data</a:t>
            </a:r>
            <a:r>
              <a:rPr lang="en-US" dirty="0"/>
              <a:t>. </a:t>
            </a:r>
          </a:p>
          <a:p>
            <a:r>
              <a:rPr lang="en-US" dirty="0"/>
              <a:t>Data that can be added into </a:t>
            </a:r>
            <a:r>
              <a:rPr lang="en-US" b="1" dirty="0"/>
              <a:t>categories</a:t>
            </a:r>
            <a:r>
              <a:rPr lang="en-US" dirty="0"/>
              <a:t> according to their characteristics.</a:t>
            </a:r>
          </a:p>
          <a:p>
            <a:r>
              <a:rPr lang="en-US" dirty="0"/>
              <a:t>Examples are gender, social class and blood types</a:t>
            </a:r>
            <a:endParaRPr lang="en-IN" dirty="0"/>
          </a:p>
        </p:txBody>
      </p:sp>
      <p:pic>
        <p:nvPicPr>
          <p:cNvPr id="2050" name="Picture 2" descr="http://2.bp.blogspot.com/-iqA0pWXiL9U/U004BYW7mTI/AAAAAAAACWE/0Ogk4Pl9-NY/s1600/data+type1.png">
            <a:extLst>
              <a:ext uri="{FF2B5EF4-FFF2-40B4-BE49-F238E27FC236}">
                <a16:creationId xmlns:a16="http://schemas.microsoft.com/office/drawing/2014/main" xmlns="" id="{E11D14B7-D234-42DD-863C-80A66B95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911" y="3502059"/>
            <a:ext cx="4759774" cy="2567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895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a:bodyPr>
          <a:lstStyle/>
          <a:p>
            <a:pPr fontAlgn="base"/>
            <a:r>
              <a:rPr lang="en-US" dirty="0"/>
              <a:t>The standard deviation controls the spread of the distribution. </a:t>
            </a:r>
            <a:endParaRPr lang="en-US" dirty="0" smtClean="0"/>
          </a:p>
          <a:p>
            <a:pPr fontAlgn="base"/>
            <a:r>
              <a:rPr lang="en-US" dirty="0" smtClean="0"/>
              <a:t>A </a:t>
            </a:r>
            <a:r>
              <a:rPr lang="en-US" dirty="0"/>
              <a:t>smaller standard deviation indicates that the data is tightly clustered around the mean; the normal distribution will be taller</a:t>
            </a:r>
            <a:r>
              <a:rPr lang="en-US" dirty="0" smtClean="0"/>
              <a:t>.</a:t>
            </a:r>
          </a:p>
          <a:p>
            <a:pPr fontAlgn="base"/>
            <a:r>
              <a:rPr lang="en-US" dirty="0" smtClean="0"/>
              <a:t> </a:t>
            </a:r>
            <a:r>
              <a:rPr lang="en-US" dirty="0"/>
              <a:t>A larger standard deviation indicates that the data is spread out around the mean; the normal distribution will be flatter and wider.</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006" y="416966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97249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7871" y="612988"/>
            <a:ext cx="10344385" cy="5824873"/>
          </a:xfrm>
          <a:prstGeom prst="rect">
            <a:avLst/>
          </a:prstGeom>
        </p:spPr>
      </p:pic>
    </p:spTree>
    <p:extLst>
      <p:ext uri="{BB962C8B-B14F-4D97-AF65-F5344CB8AC3E}">
        <p14:creationId xmlns:p14="http://schemas.microsoft.com/office/powerpoint/2010/main" val="259734911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6367" y="341286"/>
            <a:ext cx="8734057" cy="5876565"/>
          </a:xfrm>
          <a:prstGeom prst="rect">
            <a:avLst/>
          </a:prstGeom>
        </p:spPr>
      </p:pic>
    </p:spTree>
    <p:extLst>
      <p:ext uri="{BB962C8B-B14F-4D97-AF65-F5344CB8AC3E}">
        <p14:creationId xmlns:p14="http://schemas.microsoft.com/office/powerpoint/2010/main" val="342501848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4947" y="386510"/>
            <a:ext cx="9937309" cy="5859016"/>
          </a:xfrm>
          <a:prstGeom prst="rect">
            <a:avLst/>
          </a:prstGeom>
        </p:spPr>
      </p:pic>
    </p:spTree>
    <p:extLst>
      <p:ext uri="{BB962C8B-B14F-4D97-AF65-F5344CB8AC3E}">
        <p14:creationId xmlns:p14="http://schemas.microsoft.com/office/powerpoint/2010/main" val="1309381334"/>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2803" y="467985"/>
            <a:ext cx="8809333" cy="6174720"/>
          </a:xfrm>
          <a:prstGeom prst="rect">
            <a:avLst/>
          </a:prstGeom>
        </p:spPr>
      </p:pic>
    </p:spTree>
    <p:extLst>
      <p:ext uri="{BB962C8B-B14F-4D97-AF65-F5344CB8AC3E}">
        <p14:creationId xmlns:p14="http://schemas.microsoft.com/office/powerpoint/2010/main" val="1346194456"/>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1139" y="-11606"/>
            <a:ext cx="8458200" cy="1143000"/>
          </a:xfrm>
        </p:spPr>
        <p:txBody>
          <a:bodyPr/>
          <a:lstStyle/>
          <a:p>
            <a:pPr algn="ctr"/>
            <a:r>
              <a:rPr lang="en-US" dirty="0"/>
              <a:t>Multi-Armed Bandit (MAB) Problem</a:t>
            </a:r>
          </a:p>
        </p:txBody>
      </p:sp>
      <p:pic>
        <p:nvPicPr>
          <p:cNvPr id="5122" name="Picture 2" descr="C:\Users\Travis\AppData\Local\Microsoft\Windows\Temporary Internet Files\Content.IE5\XOW85GJO\MC90036069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6439" y="1286187"/>
            <a:ext cx="137251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ravis\AppData\Local\Microsoft\Windows\Temporary Internet Files\Content.IE5\XOW85GJO\MC900360692[1].wmf"/>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051439" y="1286187"/>
            <a:ext cx="137251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ravis\AppData\Local\Microsoft\Windows\Temporary Internet Files\Content.IE5\XOW85GJO\MC900360692[1].wmf"/>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80239" y="1258478"/>
            <a:ext cx="1372514"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724599" y="2414174"/>
            <a:ext cx="439544" cy="523220"/>
          </a:xfrm>
          <a:prstGeom prst="rect">
            <a:avLst/>
          </a:prstGeom>
          <a:noFill/>
        </p:spPr>
        <p:txBody>
          <a:bodyPr wrap="none" rtlCol="0">
            <a:spAutoFit/>
          </a:bodyPr>
          <a:lstStyle/>
          <a:p>
            <a:r>
              <a:rPr lang="en-US" sz="2800" b="1" dirty="0"/>
              <a:t>…</a:t>
            </a:r>
          </a:p>
        </p:txBody>
      </p:sp>
      <p:sp>
        <p:nvSpPr>
          <p:cNvPr id="10" name="TextBox 9"/>
          <p:cNvSpPr txBox="1"/>
          <p:nvPr/>
        </p:nvSpPr>
        <p:spPr>
          <a:xfrm>
            <a:off x="2569917" y="818300"/>
            <a:ext cx="1223412" cy="523220"/>
          </a:xfrm>
          <a:prstGeom prst="rect">
            <a:avLst/>
          </a:prstGeom>
          <a:noFill/>
        </p:spPr>
        <p:txBody>
          <a:bodyPr wrap="none" rtlCol="0">
            <a:spAutoFit/>
          </a:bodyPr>
          <a:lstStyle/>
          <a:p>
            <a:r>
              <a:rPr lang="en-US" sz="2800" dirty="0"/>
              <a:t>N arms</a:t>
            </a:r>
          </a:p>
        </p:txBody>
      </p:sp>
      <p:sp>
        <p:nvSpPr>
          <p:cNvPr id="11" name="TextBox 10"/>
          <p:cNvSpPr txBox="1"/>
          <p:nvPr/>
        </p:nvSpPr>
        <p:spPr>
          <a:xfrm>
            <a:off x="7322847" y="1653918"/>
            <a:ext cx="2466316" cy="954107"/>
          </a:xfrm>
          <a:prstGeom prst="rect">
            <a:avLst/>
          </a:prstGeom>
          <a:noFill/>
        </p:spPr>
        <p:txBody>
          <a:bodyPr wrap="none" rtlCol="0">
            <a:spAutoFit/>
          </a:bodyPr>
          <a:lstStyle/>
          <a:p>
            <a:r>
              <a:rPr lang="en-US" sz="2800" dirty="0"/>
              <a:t>Assume </a:t>
            </a:r>
          </a:p>
          <a:p>
            <a:r>
              <a:rPr lang="en-US" sz="2800" dirty="0"/>
              <a:t>rewards in [0,1]</a:t>
            </a:r>
          </a:p>
        </p:txBody>
      </p:sp>
      <p:sp>
        <p:nvSpPr>
          <p:cNvPr id="12" name="TextBox 11"/>
          <p:cNvSpPr txBox="1"/>
          <p:nvPr/>
        </p:nvSpPr>
        <p:spPr>
          <a:xfrm>
            <a:off x="7332525" y="781426"/>
            <a:ext cx="2980752" cy="954107"/>
          </a:xfrm>
          <a:prstGeom prst="rect">
            <a:avLst/>
          </a:prstGeom>
          <a:noFill/>
        </p:spPr>
        <p:txBody>
          <a:bodyPr wrap="none" rtlCol="0">
            <a:spAutoFit/>
          </a:bodyPr>
          <a:lstStyle/>
          <a:p>
            <a:r>
              <a:rPr lang="en-US" sz="2800" dirty="0"/>
              <a:t>Assume </a:t>
            </a:r>
          </a:p>
          <a:p>
            <a:r>
              <a:rPr lang="en-US" sz="2800" dirty="0"/>
              <a:t>Statistical feedback</a:t>
            </a:r>
          </a:p>
        </p:txBody>
      </p:sp>
      <p:sp>
        <p:nvSpPr>
          <p:cNvPr id="13" name="Rectangle 12"/>
          <p:cNvSpPr/>
          <p:nvPr/>
        </p:nvSpPr>
        <p:spPr>
          <a:xfrm>
            <a:off x="4221376" y="3165639"/>
            <a:ext cx="2666999" cy="89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Observes  Loss/Reward For The Chosen Arm</a:t>
            </a:r>
          </a:p>
        </p:txBody>
      </p:sp>
      <p:sp>
        <p:nvSpPr>
          <p:cNvPr id="14" name="Rectangle 13"/>
          <p:cNvSpPr/>
          <p:nvPr/>
        </p:nvSpPr>
        <p:spPr>
          <a:xfrm>
            <a:off x="6902230" y="4481062"/>
            <a:ext cx="1496291"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 Algorithm</a:t>
            </a:r>
          </a:p>
        </p:txBody>
      </p:sp>
      <p:sp>
        <p:nvSpPr>
          <p:cNvPr id="15" name="Rectangle 14"/>
          <p:cNvSpPr/>
          <p:nvPr/>
        </p:nvSpPr>
        <p:spPr>
          <a:xfrm>
            <a:off x="5083820" y="5894731"/>
            <a:ext cx="1496291"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Pulls Arm</a:t>
            </a:r>
          </a:p>
        </p:txBody>
      </p:sp>
      <p:sp>
        <p:nvSpPr>
          <p:cNvPr id="16" name="Rectangle 15"/>
          <p:cNvSpPr/>
          <p:nvPr/>
        </p:nvSpPr>
        <p:spPr>
          <a:xfrm>
            <a:off x="2374670" y="4839997"/>
            <a:ext cx="1808020"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Suffers Loss/Reward</a:t>
            </a:r>
          </a:p>
        </p:txBody>
      </p:sp>
      <p:sp>
        <p:nvSpPr>
          <p:cNvPr id="17" name="Right Arrow 16"/>
          <p:cNvSpPr/>
          <p:nvPr/>
        </p:nvSpPr>
        <p:spPr>
          <a:xfrm rot="3094337">
            <a:off x="6828355" y="3552564"/>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374216">
            <a:off x="6789029" y="5816387"/>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1829851">
            <a:off x="3683101" y="5975322"/>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458952">
            <a:off x="2934954" y="3742675"/>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9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Regret in the MAB Setting</a:t>
            </a:r>
          </a:p>
        </p:txBody>
      </p:sp>
      <p:sp>
        <p:nvSpPr>
          <p:cNvPr id="5" name="TextBox 4"/>
          <p:cNvSpPr txBox="1"/>
          <p:nvPr/>
        </p:nvSpPr>
        <p:spPr>
          <a:xfrm>
            <a:off x="2362200" y="1986410"/>
            <a:ext cx="716280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Since we are stochastic, each arm has a true mean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Do as well as if pulled always pulled arm with highest mean</a:t>
            </a:r>
          </a:p>
        </p:txBody>
      </p:sp>
    </p:spTree>
    <p:extLst>
      <p:ext uri="{BB962C8B-B14F-4D97-AF65-F5344CB8AC3E}">
        <p14:creationId xmlns:p14="http://schemas.microsoft.com/office/powerpoint/2010/main" val="263693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normAutofit fontScale="90000"/>
          </a:bodyPr>
          <a:lstStyle/>
          <a:p>
            <a:pPr algn="ctr"/>
            <a:r>
              <a:rPr lang="en-US" dirty="0"/>
              <a:t>MABs have a huge number of applications!</a:t>
            </a:r>
          </a:p>
        </p:txBody>
      </p:sp>
      <p:sp>
        <p:nvSpPr>
          <p:cNvPr id="5" name="TextBox 4"/>
          <p:cNvSpPr txBox="1"/>
          <p:nvPr/>
        </p:nvSpPr>
        <p:spPr>
          <a:xfrm>
            <a:off x="2362200" y="1447801"/>
            <a:ext cx="7162800"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t>Internet Advertising</a:t>
            </a:r>
          </a:p>
          <a:p>
            <a:pPr marL="457200" indent="-457200">
              <a:buFont typeface="Arial" panose="020B0604020202020204" pitchFamily="34" charset="0"/>
              <a:buChar char="•"/>
            </a:pPr>
            <a:r>
              <a:rPr lang="en-US" sz="3200" dirty="0"/>
              <a:t>Website Layout</a:t>
            </a:r>
          </a:p>
          <a:p>
            <a:pPr marL="457200" indent="-457200">
              <a:buFont typeface="Arial" panose="020B0604020202020204" pitchFamily="34" charset="0"/>
              <a:buChar char="•"/>
            </a:pPr>
            <a:r>
              <a:rPr lang="en-US" sz="3200" dirty="0"/>
              <a:t>Clinical Trials</a:t>
            </a:r>
          </a:p>
          <a:p>
            <a:pPr marL="457200" indent="-457200">
              <a:buFont typeface="Arial" panose="020B0604020202020204" pitchFamily="34" charset="0"/>
              <a:buChar char="•"/>
            </a:pPr>
            <a:r>
              <a:rPr lang="en-US" sz="3200" dirty="0"/>
              <a:t>Robotics</a:t>
            </a:r>
          </a:p>
          <a:p>
            <a:pPr marL="457200" indent="-457200">
              <a:buFont typeface="Arial" panose="020B0604020202020204" pitchFamily="34" charset="0"/>
              <a:buChar char="•"/>
            </a:pPr>
            <a:r>
              <a:rPr lang="en-US" sz="3200" dirty="0"/>
              <a:t>Education</a:t>
            </a:r>
          </a:p>
          <a:p>
            <a:pPr marL="457200" indent="-457200">
              <a:buFont typeface="Arial" panose="020B0604020202020204" pitchFamily="34" charset="0"/>
              <a:buChar char="•"/>
            </a:pPr>
            <a:r>
              <a:rPr lang="en-US" sz="3200" dirty="0"/>
              <a:t>Videogames</a:t>
            </a:r>
          </a:p>
          <a:p>
            <a:pPr marL="457200" indent="-457200">
              <a:buFont typeface="Arial" panose="020B0604020202020204" pitchFamily="34" charset="0"/>
              <a:buChar char="•"/>
            </a:pPr>
            <a:r>
              <a:rPr lang="en-US" sz="3200" dirty="0"/>
              <a:t>Recommender Systems</a:t>
            </a:r>
          </a:p>
          <a:p>
            <a:pPr marL="457200" indent="-457200">
              <a:buFont typeface="Arial" panose="020B0604020202020204" pitchFamily="34" charset="0"/>
              <a:buChar char="•"/>
            </a:pPr>
            <a:r>
              <a:rPr lang="en-US" sz="3200" dirty="0"/>
              <a:t>…</a:t>
            </a:r>
          </a:p>
          <a:p>
            <a:endParaRPr lang="en-US" sz="3200" dirty="0"/>
          </a:p>
        </p:txBody>
      </p:sp>
      <p:sp>
        <p:nvSpPr>
          <p:cNvPr id="2" name="TextBox 1"/>
          <p:cNvSpPr txBox="1"/>
          <p:nvPr/>
        </p:nvSpPr>
        <p:spPr>
          <a:xfrm>
            <a:off x="2627756" y="5556617"/>
            <a:ext cx="5989140" cy="830997"/>
          </a:xfrm>
          <a:prstGeom prst="rect">
            <a:avLst/>
          </a:prstGeom>
          <a:noFill/>
        </p:spPr>
        <p:txBody>
          <a:bodyPr wrap="none" rtlCol="0">
            <a:spAutoFit/>
          </a:bodyPr>
          <a:lstStyle/>
          <a:p>
            <a:r>
              <a:rPr lang="en-US" sz="2400" dirty="0"/>
              <a:t>Unlike most of Machine Learning, how to ACT, </a:t>
            </a:r>
          </a:p>
          <a:p>
            <a:r>
              <a:rPr lang="en-US" sz="2400" dirty="0"/>
              <a:t>not just how to predict!</a:t>
            </a:r>
          </a:p>
        </p:txBody>
      </p:sp>
    </p:spTree>
    <p:extLst>
      <p:ext uri="{BB962C8B-B14F-4D97-AF65-F5344CB8AC3E}">
        <p14:creationId xmlns:p14="http://schemas.microsoft.com/office/powerpoint/2010/main" val="45241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MAB algorithm #1: </a:t>
            </a:r>
            <a:r>
              <a:rPr lang="el-GR" dirty="0"/>
              <a:t>ε</a:t>
            </a:r>
            <a:r>
              <a:rPr lang="en-US" dirty="0"/>
              <a:t>-first</a:t>
            </a:r>
          </a:p>
        </p:txBody>
      </p:sp>
      <p:sp>
        <p:nvSpPr>
          <p:cNvPr id="5" name="TextBox 4"/>
          <p:cNvSpPr txBox="1"/>
          <p:nvPr/>
        </p:nvSpPr>
        <p:spPr>
          <a:xfrm>
            <a:off x="2362200" y="1447801"/>
            <a:ext cx="7162800"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t>Phase 1: Explore arms uniformly at random</a:t>
            </a:r>
          </a:p>
          <a:p>
            <a:pPr marL="457200" indent="-457200">
              <a:buFont typeface="Arial" panose="020B0604020202020204" pitchFamily="34" charset="0"/>
              <a:buChar char="•"/>
            </a:pPr>
            <a:r>
              <a:rPr lang="en-US" sz="3200" dirty="0"/>
              <a:t>Phase 2: Exploit best arm so far</a:t>
            </a:r>
          </a:p>
          <a:p>
            <a:pPr marL="457200" indent="-457200">
              <a:buFont typeface="Arial" panose="020B0604020202020204" pitchFamily="34" charset="0"/>
              <a:buChar char="•"/>
            </a:pPr>
            <a:r>
              <a:rPr lang="en-US" sz="3200" dirty="0"/>
              <a:t>Only 1 parameter: how long to wait!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Problem?</a:t>
            </a:r>
          </a:p>
          <a:p>
            <a:pPr marL="457200" indent="-457200">
              <a:buFont typeface="Arial" panose="020B0604020202020204" pitchFamily="34" charset="0"/>
              <a:buChar char="•"/>
            </a:pPr>
            <a:r>
              <a:rPr lang="en-US" sz="3200" dirty="0"/>
              <a:t>Not very efficient</a:t>
            </a:r>
          </a:p>
          <a:p>
            <a:pPr marL="457200" indent="-457200">
              <a:buFont typeface="Arial" panose="020B0604020202020204" pitchFamily="34" charset="0"/>
              <a:buChar char="•"/>
            </a:pPr>
            <a:r>
              <a:rPr lang="en-US" sz="3200" dirty="0"/>
              <a:t>Makes statistics easy to run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667" y="3352801"/>
            <a:ext cx="1888667" cy="1728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698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MAB algorithm #2: </a:t>
            </a:r>
            <a:r>
              <a:rPr lang="el-GR" dirty="0"/>
              <a:t>ε</a:t>
            </a:r>
            <a:r>
              <a:rPr lang="en-US" dirty="0"/>
              <a:t>-greedy</a:t>
            </a:r>
          </a:p>
        </p:txBody>
      </p:sp>
      <p:sp>
        <p:nvSpPr>
          <p:cNvPr id="5" name="TextBox 4"/>
          <p:cNvSpPr txBox="1"/>
          <p:nvPr/>
        </p:nvSpPr>
        <p:spPr>
          <a:xfrm>
            <a:off x="2362200" y="1447801"/>
            <a:ext cx="7162800"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t>Flip a coin:</a:t>
            </a:r>
          </a:p>
          <a:p>
            <a:pPr marL="457200" indent="-457200">
              <a:buFont typeface="Arial" panose="020B0604020202020204" pitchFamily="34" charset="0"/>
              <a:buChar char="•"/>
            </a:pPr>
            <a:r>
              <a:rPr lang="en-US" sz="3200" dirty="0"/>
              <a:t>With probability </a:t>
            </a:r>
            <a:r>
              <a:rPr lang="el-GR" sz="3200" dirty="0"/>
              <a:t>ε</a:t>
            </a:r>
            <a:r>
              <a:rPr lang="en-US" sz="3200" dirty="0"/>
              <a:t>, explore uniformly</a:t>
            </a:r>
          </a:p>
          <a:p>
            <a:pPr marL="457200" indent="-457200">
              <a:buFont typeface="Arial" panose="020B0604020202020204" pitchFamily="34" charset="0"/>
              <a:buChar char="•"/>
            </a:pPr>
            <a:r>
              <a:rPr lang="en-US" sz="3200" dirty="0"/>
              <a:t>With probability 1-</a:t>
            </a:r>
            <a:r>
              <a:rPr lang="el-GR" sz="3200" dirty="0"/>
              <a:t> ε</a:t>
            </a:r>
            <a:r>
              <a:rPr lang="en-US" sz="3200" dirty="0"/>
              <a:t>, exploit</a:t>
            </a:r>
          </a:p>
          <a:p>
            <a:pPr marL="457200" indent="-457200">
              <a:buFont typeface="Arial" panose="020B0604020202020204" pitchFamily="34" charset="0"/>
              <a:buChar char="•"/>
            </a:pPr>
            <a:r>
              <a:rPr lang="en-US" sz="3200" dirty="0"/>
              <a:t>Only 1 parameter:</a:t>
            </a:r>
            <a:r>
              <a:rPr lang="el-GR" sz="3200" dirty="0"/>
              <a:t> ε</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Problem?</a:t>
            </a:r>
          </a:p>
          <a:p>
            <a:pPr marL="457200" indent="-457200">
              <a:buFont typeface="Arial" panose="020B0604020202020204" pitchFamily="34" charset="0"/>
              <a:buChar char="•"/>
            </a:pPr>
            <a:r>
              <a:rPr lang="en-US" sz="3200" dirty="0"/>
              <a:t>Often used in robotics and reinforcement learning</a:t>
            </a:r>
          </a:p>
        </p:txBody>
      </p:sp>
      <p:pic>
        <p:nvPicPr>
          <p:cNvPr id="7171" name="Picture 3" descr="C:\Users\Travis\AppData\Local\Microsoft\Windows\Temporary Internet Files\Content.IE5\2MOGHRRS\MC900232725[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0" y="3200401"/>
            <a:ext cx="1905000" cy="255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16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3445" y="0"/>
            <a:ext cx="8458200" cy="1143000"/>
          </a:xfrm>
        </p:spPr>
        <p:txBody>
          <a:bodyPr/>
          <a:lstStyle/>
          <a:p>
            <a:pPr algn="ctr"/>
            <a:r>
              <a:rPr lang="en-US" dirty="0"/>
              <a:t>Upper Confidence Bound (UCB)</a:t>
            </a:r>
          </a:p>
        </p:txBody>
      </p:sp>
      <mc:AlternateContent xmlns:mc="http://schemas.openxmlformats.org/markup-compatibility/2006" xmlns:a14="http://schemas.microsoft.com/office/drawing/2010/main">
        <mc:Choice Requires="a14">
          <p:sp>
            <p:nvSpPr>
              <p:cNvPr id="4" name="TextBox 3"/>
              <p:cNvSpPr txBox="1"/>
              <p:nvPr/>
            </p:nvSpPr>
            <p:spPr>
              <a:xfrm>
                <a:off x="4572001" y="3124200"/>
                <a:ext cx="2401811" cy="1365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ea typeface="Cambria Math"/>
                                </a:rPr>
                                <m:t>𝜇</m:t>
                              </m:r>
                            </m:e>
                          </m:acc>
                        </m:e>
                        <m:sub>
                          <m:r>
                            <a:rPr lang="en-US" sz="2800" i="1">
                              <a:latin typeface="Cambria Math"/>
                            </a:rPr>
                            <m:t>𝑖</m:t>
                          </m:r>
                        </m:sub>
                      </m:sSub>
                      <m:r>
                        <a:rPr lang="en-US" sz="2800" i="1">
                          <a:latin typeface="Cambria Math"/>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a:rPr lang="en-US" sz="2800">
                                  <a:latin typeface="Cambria Math"/>
                                </a:rPr>
                                <m:t>2</m:t>
                              </m:r>
                              <m:r>
                                <m:rPr>
                                  <m:sty m:val="p"/>
                                </m:rPr>
                                <a:rPr lang="en-US" sz="2800">
                                  <a:latin typeface="Cambria Math"/>
                                </a:rPr>
                                <m:t>log</m:t>
                              </m:r>
                              <m:r>
                                <a:rPr lang="en-US" sz="2800" i="1">
                                  <a:latin typeface="Cambria Math"/>
                                </a:rPr>
                                <m:t>⁡(</m:t>
                              </m:r>
                              <m:r>
                                <a:rPr lang="en-US" sz="2800" i="1">
                                  <a:latin typeface="Cambria Math"/>
                                </a:rPr>
                                <m:t>𝑡</m:t>
                              </m:r>
                              <m:r>
                                <a:rPr lang="en-US" sz="2800" i="1">
                                  <a:latin typeface="Cambria Math"/>
                                  <a:ea typeface="Cambria Math"/>
                                </a:rPr>
                                <m:t>)</m:t>
                              </m:r>
                            </m:num>
                            <m:den>
                              <m:sSub>
                                <m:sSubPr>
                                  <m:ctrlPr>
                                    <a:rPr lang="en-US" sz="2800" i="1">
                                      <a:latin typeface="Cambria Math" panose="02040503050406030204" pitchFamily="18" charset="0"/>
                                    </a:rPr>
                                  </m:ctrlPr>
                                </m:sSubPr>
                                <m:e>
                                  <m:r>
                                    <a:rPr lang="en-US" sz="2800" i="1">
                                      <a:latin typeface="Cambria Math"/>
                                    </a:rPr>
                                    <m:t>𝑛</m:t>
                                  </m:r>
                                </m:e>
                                <m:sub>
                                  <m:r>
                                    <a:rPr lang="en-US" sz="2800" i="1">
                                      <a:latin typeface="Cambria Math"/>
                                    </a:rPr>
                                    <m:t>𝑖</m:t>
                                  </m:r>
                                </m:sub>
                              </m:sSub>
                            </m:den>
                          </m:f>
                        </m:e>
                      </m:rad>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3048000" y="3124200"/>
                <a:ext cx="2401811" cy="1365374"/>
              </a:xfrm>
              <a:prstGeom prst="rect">
                <a:avLst/>
              </a:prstGeom>
              <a:blipFill rotWithShape="1">
                <a:blip r:embed="rId2"/>
                <a:stretch>
                  <a:fillRect/>
                </a:stretch>
              </a:blipFill>
            </p:spPr>
            <p:txBody>
              <a:bodyPr/>
              <a:lstStyle/>
              <a:p>
                <a:r>
                  <a:rPr lang="en-US">
                    <a:noFill/>
                  </a:rPr>
                  <a:t> </a:t>
                </a:r>
              </a:p>
            </p:txBody>
          </p:sp>
        </mc:Fallback>
      </mc:AlternateContent>
      <p:sp>
        <p:nvSpPr>
          <p:cNvPr id="2" name="TextBox 1"/>
          <p:cNvSpPr txBox="1"/>
          <p:nvPr/>
        </p:nvSpPr>
        <p:spPr>
          <a:xfrm>
            <a:off x="3048000" y="1752601"/>
            <a:ext cx="3734548" cy="1200329"/>
          </a:xfrm>
          <a:prstGeom prst="rect">
            <a:avLst/>
          </a:prstGeom>
          <a:noFill/>
        </p:spPr>
        <p:txBody>
          <a:bodyPr wrap="none" rtlCol="0">
            <a:spAutoFit/>
          </a:bodyPr>
          <a:lstStyle/>
          <a:p>
            <a:r>
              <a:rPr lang="en-US" sz="2400" dirty="0"/>
              <a:t>1. Play each arm once </a:t>
            </a:r>
          </a:p>
          <a:p>
            <a:endParaRPr lang="en-US" sz="2400" dirty="0"/>
          </a:p>
          <a:p>
            <a:r>
              <a:rPr lang="en-US" sz="2400" dirty="0"/>
              <a:t>2. Play arm </a:t>
            </a:r>
            <a:r>
              <a:rPr lang="en-US" sz="2400" dirty="0" err="1"/>
              <a:t>i</a:t>
            </a:r>
            <a:r>
              <a:rPr lang="en-US" sz="2400" dirty="0"/>
              <a:t> that maximizes:</a:t>
            </a:r>
          </a:p>
        </p:txBody>
      </p:sp>
      <p:sp>
        <p:nvSpPr>
          <p:cNvPr id="6" name="TextBox 5"/>
          <p:cNvSpPr txBox="1"/>
          <p:nvPr/>
        </p:nvSpPr>
        <p:spPr>
          <a:xfrm>
            <a:off x="3413710" y="5181601"/>
            <a:ext cx="3186129" cy="461665"/>
          </a:xfrm>
          <a:prstGeom prst="rect">
            <a:avLst/>
          </a:prstGeom>
          <a:noFill/>
        </p:spPr>
        <p:txBody>
          <a:bodyPr wrap="none" rtlCol="0">
            <a:spAutoFit/>
          </a:bodyPr>
          <a:lstStyle/>
          <a:p>
            <a:r>
              <a:rPr lang="en-US" sz="2400" dirty="0"/>
              <a:t>3. Repeat Step 2 forever</a:t>
            </a:r>
          </a:p>
        </p:txBody>
      </p:sp>
    </p:spTree>
    <p:extLst>
      <p:ext uri="{BB962C8B-B14F-4D97-AF65-F5344CB8AC3E}">
        <p14:creationId xmlns:p14="http://schemas.microsoft.com/office/powerpoint/2010/main" val="2787097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Standard Normal Model</a:t>
            </a:r>
            <a:endParaRPr lang="en-IN" dirty="0"/>
          </a:p>
        </p:txBody>
      </p:sp>
      <p:pic>
        <p:nvPicPr>
          <p:cNvPr id="2050" name="Picture 2" descr="Standard normal mode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7736" y="1766919"/>
            <a:ext cx="6209919" cy="466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06133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3445" y="0"/>
            <a:ext cx="8458200" cy="1143000"/>
          </a:xfrm>
        </p:spPr>
        <p:txBody>
          <a:bodyPr/>
          <a:lstStyle/>
          <a:p>
            <a:pPr algn="ctr"/>
            <a:r>
              <a:rPr lang="en-US" dirty="0"/>
              <a:t>UCB Regret Bound</a:t>
            </a:r>
          </a:p>
        </p:txBody>
      </p:sp>
      <p:sp>
        <p:nvSpPr>
          <p:cNvPr id="6" name="TextBox 5"/>
          <p:cNvSpPr txBox="1"/>
          <p:nvPr/>
        </p:nvSpPr>
        <p:spPr>
          <a:xfrm>
            <a:off x="3124200" y="1828801"/>
            <a:ext cx="3147208" cy="461665"/>
          </a:xfrm>
          <a:prstGeom prst="rect">
            <a:avLst/>
          </a:prstGeom>
          <a:noFill/>
        </p:spPr>
        <p:txBody>
          <a:bodyPr wrap="none" rtlCol="0">
            <a:spAutoFit/>
          </a:bodyPr>
          <a:lstStyle/>
          <a:p>
            <a:r>
              <a:rPr lang="en-US" sz="2400" dirty="0"/>
              <a:t>Problem –independent:</a:t>
            </a:r>
          </a:p>
        </p:txBody>
      </p:sp>
      <p:sp>
        <p:nvSpPr>
          <p:cNvPr id="7" name="TextBox 6"/>
          <p:cNvSpPr txBox="1"/>
          <p:nvPr/>
        </p:nvSpPr>
        <p:spPr>
          <a:xfrm>
            <a:off x="3016926" y="3806888"/>
            <a:ext cx="2914772" cy="461665"/>
          </a:xfrm>
          <a:prstGeom prst="rect">
            <a:avLst/>
          </a:prstGeom>
          <a:noFill/>
        </p:spPr>
        <p:txBody>
          <a:bodyPr wrap="none" rtlCol="0">
            <a:spAutoFit/>
          </a:bodyPr>
          <a:lstStyle/>
          <a:p>
            <a:r>
              <a:rPr lang="en-US" sz="2400" dirty="0"/>
              <a:t>Problem –dependent:</a:t>
            </a:r>
          </a:p>
        </p:txBody>
      </p:sp>
      <p:sp>
        <p:nvSpPr>
          <p:cNvPr id="8" name="TextBox 7"/>
          <p:cNvSpPr txBox="1"/>
          <p:nvPr/>
        </p:nvSpPr>
        <p:spPr>
          <a:xfrm>
            <a:off x="4114801" y="5962150"/>
            <a:ext cx="2940485" cy="461665"/>
          </a:xfrm>
          <a:prstGeom prst="rect">
            <a:avLst/>
          </a:prstGeom>
          <a:noFill/>
        </p:spPr>
        <p:txBody>
          <a:bodyPr wrap="none" rtlCol="0">
            <a:spAutoFit/>
          </a:bodyPr>
          <a:lstStyle/>
          <a:p>
            <a:r>
              <a:rPr lang="en-US" sz="2400" dirty="0"/>
              <a:t>Can’t do much better!</a:t>
            </a:r>
          </a:p>
        </p:txBody>
      </p:sp>
      <mc:AlternateContent xmlns:mc="http://schemas.openxmlformats.org/markup-compatibility/2006" xmlns:a14="http://schemas.microsoft.com/office/drawing/2010/main">
        <mc:Choice Requires="a14">
          <p:sp>
            <p:nvSpPr>
              <p:cNvPr id="5" name="TextBox 4"/>
              <p:cNvSpPr txBox="1"/>
              <p:nvPr/>
            </p:nvSpPr>
            <p:spPr>
              <a:xfrm>
                <a:off x="3858815" y="2616237"/>
                <a:ext cx="2311467" cy="6141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𝑂</m:t>
                      </m:r>
                      <m:r>
                        <a:rPr lang="en-US" sz="2800" i="1">
                          <a:latin typeface="Cambria Math"/>
                        </a:rPr>
                        <m:t>(</m:t>
                      </m:r>
                      <m:rad>
                        <m:radPr>
                          <m:degHide m:val="on"/>
                          <m:ctrlPr>
                            <a:rPr lang="en-US" sz="2800" i="1">
                              <a:latin typeface="Cambria Math" panose="02040503050406030204" pitchFamily="18" charset="0"/>
                            </a:rPr>
                          </m:ctrlPr>
                        </m:radPr>
                        <m:deg/>
                        <m:e>
                          <m:r>
                            <a:rPr lang="en-US" sz="2800" i="1">
                              <a:latin typeface="Cambria Math"/>
                            </a:rPr>
                            <m:t>𝑁𝑇𝑙𝑜𝑔𝑇</m:t>
                          </m:r>
                        </m:e>
                      </m:rad>
                      <m:r>
                        <a:rPr lang="en-US" sz="2800" i="1">
                          <a:latin typeface="Cambria Math"/>
                        </a:rPr>
                        <m:t>)</m:t>
                      </m:r>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334814" y="2616237"/>
                <a:ext cx="2311467" cy="61414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581401" y="4419600"/>
                <a:ext cx="2768387" cy="12379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𝑂</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func>
                                <m:funcPr>
                                  <m:ctrlPr>
                                    <a:rPr lang="en-US" sz="2800" i="1">
                                      <a:latin typeface="Cambria Math" panose="02040503050406030204" pitchFamily="18" charset="0"/>
                                    </a:rPr>
                                  </m:ctrlPr>
                                </m:funcPr>
                                <m:fName>
                                  <m:r>
                                    <m:rPr>
                                      <m:sty m:val="p"/>
                                    </m:rPr>
                                    <a:rPr lang="en-US" sz="2800">
                                      <a:latin typeface="Cambria Math"/>
                                    </a:rPr>
                                    <m:t>log</m:t>
                                  </m:r>
                                </m:fName>
                                <m:e>
                                  <m:r>
                                    <a:rPr lang="en-US" sz="2800" i="1">
                                      <a:latin typeface="Cambria Math"/>
                                    </a:rPr>
                                    <m:t>𝑇</m:t>
                                  </m:r>
                                </m:e>
                              </m:func>
                            </m:num>
                            <m:den>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a:rPr>
                                        <m:t>min</m:t>
                                      </m:r>
                                    </m:e>
                                    <m:lim>
                                      <m:r>
                                        <a:rPr lang="en-US" sz="2800" i="1">
                                          <a:latin typeface="Cambria Math"/>
                                        </a:rPr>
                                        <m:t>𝑖</m:t>
                                      </m:r>
                                    </m:lim>
                                  </m:limLow>
                                </m:fName>
                                <m:e>
                                  <m:sSup>
                                    <m:sSupPr>
                                      <m:ctrlPr>
                                        <a:rPr lang="en-US" sz="2800" i="1">
                                          <a:latin typeface="Cambria Math" panose="02040503050406030204" pitchFamily="18" charset="0"/>
                                        </a:rPr>
                                      </m:ctrlPr>
                                    </m:sSupPr>
                                    <m:e>
                                      <m:r>
                                        <a:rPr lang="en-US" sz="2800" i="1">
                                          <a:latin typeface="Cambria Math"/>
                                        </a:rPr>
                                        <m:t>𝜇</m:t>
                                      </m:r>
                                    </m:e>
                                    <m:sup>
                                      <m:r>
                                        <a:rPr lang="en-US" sz="2800" i="1">
                                          <a:latin typeface="Cambria Math"/>
                                        </a:rPr>
                                        <m:t>∗</m:t>
                                      </m:r>
                                    </m:sup>
                                  </m:sSup>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𝜇</m:t>
                                      </m:r>
                                    </m:e>
                                    <m:sub>
                                      <m:r>
                                        <a:rPr lang="en-US" sz="2800" i="1">
                                          <a:latin typeface="Cambria Math"/>
                                        </a:rPr>
                                        <m:t>𝑖</m:t>
                                      </m:r>
                                    </m:sub>
                                  </m:sSub>
                                </m:e>
                              </m:func>
                            </m:den>
                          </m:f>
                        </m:e>
                      </m:d>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2057400" y="4419600"/>
                <a:ext cx="2768387" cy="1237968"/>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0957430"/>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1515" y="645425"/>
            <a:ext cx="10170157" cy="5586724"/>
          </a:xfrm>
          <a:prstGeom prst="rect">
            <a:avLst/>
          </a:prstGeom>
        </p:spPr>
      </p:pic>
    </p:spTree>
    <p:extLst>
      <p:ext uri="{BB962C8B-B14F-4D97-AF65-F5344CB8AC3E}">
        <p14:creationId xmlns:p14="http://schemas.microsoft.com/office/powerpoint/2010/main" val="246922740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8059" y="747677"/>
            <a:ext cx="10101901" cy="5586622"/>
          </a:xfrm>
          <a:prstGeom prst="rect">
            <a:avLst/>
          </a:prstGeom>
        </p:spPr>
      </p:pic>
    </p:spTree>
    <p:extLst>
      <p:ext uri="{BB962C8B-B14F-4D97-AF65-F5344CB8AC3E}">
        <p14:creationId xmlns:p14="http://schemas.microsoft.com/office/powerpoint/2010/main" val="1933248302"/>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3115" y="597027"/>
            <a:ext cx="10027117" cy="5568241"/>
          </a:xfrm>
          <a:prstGeom prst="rect">
            <a:avLst/>
          </a:prstGeom>
        </p:spPr>
      </p:pic>
    </p:spTree>
    <p:extLst>
      <p:ext uri="{BB962C8B-B14F-4D97-AF65-F5344CB8AC3E}">
        <p14:creationId xmlns:p14="http://schemas.microsoft.com/office/powerpoint/2010/main" val="232406867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9127" y="553822"/>
            <a:ext cx="8833009" cy="5807742"/>
          </a:xfrm>
          <a:prstGeom prst="rect">
            <a:avLst/>
          </a:prstGeom>
        </p:spPr>
      </p:pic>
    </p:spTree>
    <p:extLst>
      <p:ext uri="{BB962C8B-B14F-4D97-AF65-F5344CB8AC3E}">
        <p14:creationId xmlns:p14="http://schemas.microsoft.com/office/powerpoint/2010/main" val="3031507682"/>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lstStyle/>
          <a:p>
            <a:r>
              <a:rPr lang="en-US" dirty="0"/>
              <a:t>Like the UCB the Thompson Sampling Algorithm deals with the exploration-exploitation dilemma in the multi-armed bandit problem. </a:t>
            </a:r>
          </a:p>
          <a:p>
            <a:endParaRPr lang="en-US" dirty="0"/>
          </a:p>
          <a:p>
            <a:r>
              <a:rPr lang="en-US" dirty="0"/>
              <a:t>However it does this in a different manner. </a:t>
            </a:r>
            <a:endParaRPr lang="en-US" dirty="0" smtClean="0"/>
          </a:p>
          <a:p>
            <a:r>
              <a:rPr lang="en-US" dirty="0" smtClean="0"/>
              <a:t>In </a:t>
            </a:r>
            <a:r>
              <a:rPr lang="en-US" dirty="0"/>
              <a:t>contrast to the UCB, which is a deterministic algorithm, Thompson Sampling is a </a:t>
            </a:r>
            <a:r>
              <a:rPr lang="en-US" dirty="0" err="1"/>
              <a:t>probablistic</a:t>
            </a:r>
            <a:r>
              <a:rPr lang="en-US" dirty="0"/>
              <a:t> algorithm making decisions based on random sampling of prior distributions, whereas the UCB does this strictly with the confidence bounds. </a:t>
            </a:r>
            <a:endParaRPr lang="en-IN" dirty="0"/>
          </a:p>
        </p:txBody>
      </p:sp>
    </p:spTree>
    <p:extLst>
      <p:ext uri="{BB962C8B-B14F-4D97-AF65-F5344CB8AC3E}">
        <p14:creationId xmlns:p14="http://schemas.microsoft.com/office/powerpoint/2010/main" val="4019295599"/>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normAutofit fontScale="92500" lnSpcReduction="10000"/>
          </a:bodyPr>
          <a:lstStyle/>
          <a:p>
            <a:r>
              <a:rPr lang="en-US" dirty="0"/>
              <a:t>The TS takes n samples of each of the K armed bandits and creates K distributions based on these samples</a:t>
            </a:r>
            <a:r>
              <a:rPr lang="en-US" dirty="0" smtClean="0"/>
              <a:t>.</a:t>
            </a:r>
          </a:p>
          <a:p>
            <a:r>
              <a:rPr lang="en-US" dirty="0" smtClean="0"/>
              <a:t> </a:t>
            </a:r>
            <a:r>
              <a:rPr lang="en-US" dirty="0"/>
              <a:t>These initial distributions are not the true distributions of the K bandits, so we call them prior distributions. </a:t>
            </a:r>
            <a:endParaRPr lang="en-US" dirty="0" smtClean="0"/>
          </a:p>
          <a:p>
            <a:r>
              <a:rPr lang="en-US" dirty="0" smtClean="0"/>
              <a:t>Like </a:t>
            </a:r>
            <a:r>
              <a:rPr lang="en-US" dirty="0"/>
              <a:t>the UCB we want to find the bandit with the highest mean, to refer the same example; to find the slot machine with the highest average return. </a:t>
            </a:r>
            <a:endParaRPr lang="en-US" dirty="0" smtClean="0"/>
          </a:p>
          <a:p>
            <a:r>
              <a:rPr lang="en-US" dirty="0" smtClean="0"/>
              <a:t>The </a:t>
            </a:r>
            <a:r>
              <a:rPr lang="en-US" dirty="0"/>
              <a:t>TS takes one value from each K prior distributions and uses these values as the prior mean of each of the K bandits. </a:t>
            </a:r>
            <a:endParaRPr lang="en-US" dirty="0" smtClean="0"/>
          </a:p>
          <a:p>
            <a:r>
              <a:rPr lang="en-US" dirty="0" smtClean="0"/>
              <a:t>The </a:t>
            </a:r>
            <a:r>
              <a:rPr lang="en-US" dirty="0"/>
              <a:t>TS will exploit the bandit with the highest prior mean and uses the </a:t>
            </a:r>
            <a:r>
              <a:rPr lang="en-US" dirty="0" err="1"/>
              <a:t>recieved</a:t>
            </a:r>
            <a:r>
              <a:rPr lang="en-US" dirty="0"/>
              <a:t> reward to improve the prior distribution it has for this bandit, this process repeats until the optimal bandit is found. </a:t>
            </a:r>
            <a:endParaRPr lang="en-US" dirty="0" smtClean="0"/>
          </a:p>
        </p:txBody>
      </p:sp>
    </p:spTree>
    <p:extLst>
      <p:ext uri="{BB962C8B-B14F-4D97-AF65-F5344CB8AC3E}">
        <p14:creationId xmlns:p14="http://schemas.microsoft.com/office/powerpoint/2010/main" val="3360365818"/>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normAutofit/>
          </a:bodyPr>
          <a:lstStyle/>
          <a:p>
            <a:r>
              <a:rPr lang="en-US" dirty="0"/>
              <a:t>In other words, the TS algorithm creates a hypothetical set up of the bandits and randomly samples every round their prior means, the bandit with the highest prior mean will be exploited and thus resulting in more information about the true mean of this bandit. </a:t>
            </a:r>
            <a:endParaRPr lang="en-US" dirty="0" smtClean="0"/>
          </a:p>
          <a:p>
            <a:r>
              <a:rPr lang="en-US" dirty="0" smtClean="0"/>
              <a:t>After </a:t>
            </a:r>
            <a:r>
              <a:rPr lang="en-US" dirty="0"/>
              <a:t>plenty of rounds the prior distributions will start resembling the true distributions and thus revealing the optimal bandit. </a:t>
            </a:r>
            <a:endParaRPr lang="en-IN" dirty="0"/>
          </a:p>
        </p:txBody>
      </p:sp>
    </p:spTree>
    <p:extLst>
      <p:ext uri="{BB962C8B-B14F-4D97-AF65-F5344CB8AC3E}">
        <p14:creationId xmlns:p14="http://schemas.microsoft.com/office/powerpoint/2010/main" val="2403204042"/>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pic>
        <p:nvPicPr>
          <p:cNvPr id="61442" name="Picture 2" descr="http://franklinwillemen.com/machine-learning/assets/img/ML/Reinforcement_Learning/TS_prior_di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927" y="1876361"/>
            <a:ext cx="5743575" cy="46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083016"/>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0551" y="325016"/>
            <a:ext cx="7816057" cy="5780721"/>
          </a:xfrm>
          <a:prstGeom prst="rect">
            <a:avLst/>
          </a:prstGeom>
        </p:spPr>
      </p:pic>
    </p:spTree>
    <p:extLst>
      <p:ext uri="{BB962C8B-B14F-4D97-AF65-F5344CB8AC3E}">
        <p14:creationId xmlns:p14="http://schemas.microsoft.com/office/powerpoint/2010/main" val="3626363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lnSpcReduction="10000"/>
          </a:bodyPr>
          <a:lstStyle/>
          <a:p>
            <a:pPr fontAlgn="base"/>
            <a:r>
              <a:rPr lang="en-US" dirty="0"/>
              <a:t>Properties of a normal </a:t>
            </a:r>
            <a:r>
              <a:rPr lang="en-US" dirty="0" smtClean="0"/>
              <a:t>distribution</a:t>
            </a:r>
          </a:p>
          <a:p>
            <a:pPr lvl="1" fontAlgn="base"/>
            <a:r>
              <a:rPr lang="en-US" dirty="0" smtClean="0"/>
              <a:t>The</a:t>
            </a:r>
            <a:r>
              <a:rPr lang="en-US" dirty="0"/>
              <a:t> </a:t>
            </a:r>
            <a:r>
              <a:rPr lang="en-US" dirty="0">
                <a:hlinkClick r:id="rId2"/>
              </a:rPr>
              <a:t>mean, mode and median</a:t>
            </a:r>
            <a:r>
              <a:rPr lang="en-US" dirty="0"/>
              <a:t> are all equal.</a:t>
            </a:r>
          </a:p>
          <a:p>
            <a:pPr lvl="1" fontAlgn="base"/>
            <a:r>
              <a:rPr lang="en-US" dirty="0"/>
              <a:t>The curve is symmetric at the center (i.e. around the mean, μ).</a:t>
            </a:r>
          </a:p>
          <a:p>
            <a:pPr lvl="1" fontAlgn="base"/>
            <a:r>
              <a:rPr lang="en-US" dirty="0"/>
              <a:t>Exactly half of the values are to the left of center and exactly half the values are to the right.</a:t>
            </a:r>
          </a:p>
          <a:p>
            <a:pPr lvl="1" fontAlgn="base"/>
            <a:r>
              <a:rPr lang="en-US" dirty="0"/>
              <a:t>The total area under the curve is 1.</a:t>
            </a:r>
          </a:p>
          <a:p>
            <a:pPr fontAlgn="base"/>
            <a:endParaRPr lang="en-US" dirty="0"/>
          </a:p>
        </p:txBody>
      </p:sp>
    </p:spTree>
    <p:extLst>
      <p:ext uri="{BB962C8B-B14F-4D97-AF65-F5344CB8AC3E}">
        <p14:creationId xmlns:p14="http://schemas.microsoft.com/office/powerpoint/2010/main" val="14106204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6776" y="565540"/>
            <a:ext cx="8540495" cy="5797427"/>
          </a:xfrm>
          <a:prstGeom prst="rect">
            <a:avLst/>
          </a:prstGeom>
        </p:spPr>
      </p:pic>
    </p:spTree>
    <p:extLst>
      <p:ext uri="{BB962C8B-B14F-4D97-AF65-F5344CB8AC3E}">
        <p14:creationId xmlns:p14="http://schemas.microsoft.com/office/powerpoint/2010/main" val="2000434758"/>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6063" y="599644"/>
            <a:ext cx="8693233" cy="5747307"/>
          </a:xfrm>
          <a:prstGeom prst="rect">
            <a:avLst/>
          </a:prstGeom>
        </p:spPr>
      </p:pic>
    </p:spTree>
    <p:extLst>
      <p:ext uri="{BB962C8B-B14F-4D97-AF65-F5344CB8AC3E}">
        <p14:creationId xmlns:p14="http://schemas.microsoft.com/office/powerpoint/2010/main" val="19762844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8863" y="653953"/>
            <a:ext cx="8967553" cy="5953098"/>
          </a:xfrm>
          <a:prstGeom prst="rect">
            <a:avLst/>
          </a:prstGeom>
        </p:spPr>
      </p:pic>
    </p:spTree>
    <p:extLst>
      <p:ext uri="{BB962C8B-B14F-4D97-AF65-F5344CB8AC3E}">
        <p14:creationId xmlns:p14="http://schemas.microsoft.com/office/powerpoint/2010/main" val="365772422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0467" y="511583"/>
            <a:ext cx="7838749" cy="6150525"/>
          </a:xfrm>
          <a:prstGeom prst="rect">
            <a:avLst/>
          </a:prstGeom>
        </p:spPr>
      </p:pic>
    </p:spTree>
    <p:extLst>
      <p:ext uri="{BB962C8B-B14F-4D97-AF65-F5344CB8AC3E}">
        <p14:creationId xmlns:p14="http://schemas.microsoft.com/office/powerpoint/2010/main" val="389775939"/>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Apriori</a:t>
            </a:r>
            <a:endParaRPr lang="en-IN" dirty="0"/>
          </a:p>
        </p:txBody>
      </p:sp>
      <p:sp>
        <p:nvSpPr>
          <p:cNvPr id="3" name="Content Placeholder 2"/>
          <p:cNvSpPr>
            <a:spLocks noGrp="1"/>
          </p:cNvSpPr>
          <p:nvPr>
            <p:ph idx="1"/>
          </p:nvPr>
        </p:nvSpPr>
        <p:spPr/>
        <p:txBody>
          <a:bodyPr/>
          <a:lstStyle/>
          <a:p>
            <a:r>
              <a:rPr lang="en-US" dirty="0"/>
              <a:t>With the quick growth in e-commerce applications, there is an accumulation vast quantity of data in months not in years. Data Mining, also known as Knowledge Discovery in Databases(KDD), to find anomalies, correlations, patterns, and trends to predict outcomes</a:t>
            </a:r>
            <a:r>
              <a:rPr lang="en-US" dirty="0" smtClean="0"/>
              <a:t>.</a:t>
            </a:r>
          </a:p>
          <a:p>
            <a:r>
              <a:rPr lang="en-US" dirty="0" err="1"/>
              <a:t>Apriori</a:t>
            </a:r>
            <a:r>
              <a:rPr lang="en-US" dirty="0"/>
              <a:t> algorithm is a classical algorithm in data mining. It is used for mining frequent </a:t>
            </a:r>
            <a:r>
              <a:rPr lang="en-US" dirty="0" err="1"/>
              <a:t>itemsets</a:t>
            </a:r>
            <a:r>
              <a:rPr lang="en-US" dirty="0"/>
              <a:t> and relevant association rules. It is devised to operate on a database containing a lot of transactions, for instance, items brought by customers in a store.</a:t>
            </a:r>
            <a:endParaRPr lang="en-IN" dirty="0"/>
          </a:p>
        </p:txBody>
      </p:sp>
    </p:spTree>
    <p:extLst>
      <p:ext uri="{BB962C8B-B14F-4D97-AF65-F5344CB8AC3E}">
        <p14:creationId xmlns:p14="http://schemas.microsoft.com/office/powerpoint/2010/main" val="2897712468"/>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Apriori</a:t>
            </a:r>
            <a:endParaRPr lang="en-IN" dirty="0"/>
          </a:p>
        </p:txBody>
      </p:sp>
      <p:sp>
        <p:nvSpPr>
          <p:cNvPr id="3" name="Content Placeholder 2"/>
          <p:cNvSpPr>
            <a:spLocks noGrp="1"/>
          </p:cNvSpPr>
          <p:nvPr>
            <p:ph idx="1"/>
          </p:nvPr>
        </p:nvSpPr>
        <p:spPr/>
        <p:txBody>
          <a:bodyPr/>
          <a:lstStyle/>
          <a:p>
            <a:r>
              <a:rPr lang="en-US" dirty="0"/>
              <a:t>It is very important for effective Market Basket Analysis and it helps the customers in purchasing their items with more ease which increases the sales of the markets. </a:t>
            </a:r>
            <a:endParaRPr lang="en-US" dirty="0" smtClean="0"/>
          </a:p>
          <a:p>
            <a:r>
              <a:rPr lang="en-US" dirty="0"/>
              <a:t>It has also been used in the field of healthcare for the detection of adverse drug reactions. It produces association rules that indicates what all combinations of medications and patient characteristics lead to ADRs.</a:t>
            </a:r>
            <a:endParaRPr lang="en-IN" dirty="0"/>
          </a:p>
        </p:txBody>
      </p:sp>
    </p:spTree>
    <p:extLst>
      <p:ext uri="{BB962C8B-B14F-4D97-AF65-F5344CB8AC3E}">
        <p14:creationId xmlns:p14="http://schemas.microsoft.com/office/powerpoint/2010/main" val="389167788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Let  be a set of n attributes called items and  be the set of transactions. It is called database. Every transaction,  in  has a unique transaction ID, and it consists of a subset of </a:t>
            </a:r>
            <a:r>
              <a:rPr lang="en-US" dirty="0" err="1"/>
              <a:t>itemsets</a:t>
            </a:r>
            <a:r>
              <a:rPr lang="en-US" dirty="0"/>
              <a:t> in .</a:t>
            </a:r>
          </a:p>
          <a:p>
            <a:r>
              <a:rPr lang="en-US" dirty="0"/>
              <a:t>A rule can be defined as an implication,  where  and  are subsets of , and they have no element in common, i.e., .  and  are the antecedent and the consequent of the rule, respectively.</a:t>
            </a:r>
            <a:endParaRPr lang="en-IN" dirty="0"/>
          </a:p>
        </p:txBody>
      </p:sp>
    </p:spTree>
    <p:extLst>
      <p:ext uri="{BB962C8B-B14F-4D97-AF65-F5344CB8AC3E}">
        <p14:creationId xmlns:p14="http://schemas.microsoft.com/office/powerpoint/2010/main" val="1094854574"/>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Let’s take an easy example from the supermarket sphere. </a:t>
            </a:r>
            <a:endParaRPr lang="en-US" dirty="0" smtClean="0"/>
          </a:p>
          <a:p>
            <a:r>
              <a:rPr lang="en-US" dirty="0" smtClean="0"/>
              <a:t>The </a:t>
            </a:r>
            <a:r>
              <a:rPr lang="en-US" dirty="0"/>
              <a:t>example that we are considering is quite small and in practical situations, datasets contain millions or billions of transactions. </a:t>
            </a:r>
            <a:endParaRPr lang="en-US" dirty="0" smtClean="0"/>
          </a:p>
          <a:p>
            <a:r>
              <a:rPr lang="en-US" dirty="0" smtClean="0"/>
              <a:t>The </a:t>
            </a:r>
            <a:r>
              <a:rPr lang="en-US" dirty="0"/>
              <a:t>set of </a:t>
            </a:r>
            <a:r>
              <a:rPr lang="en-US" dirty="0" err="1"/>
              <a:t>itemsets</a:t>
            </a:r>
            <a:r>
              <a:rPr lang="en-US" dirty="0"/>
              <a:t>,  ={Onion, Burger, Potato, Milk, Beer} and a database consisting of six transactions. Each transaction is a tuple of 0's and 1's where 0 represents the absence of an item and 1 the presence</a:t>
            </a:r>
            <a:r>
              <a:rPr lang="en-US" dirty="0" smtClean="0"/>
              <a:t>.</a:t>
            </a:r>
          </a:p>
          <a:p>
            <a:r>
              <a:rPr lang="en-US" dirty="0"/>
              <a:t>An example for a rule in this scenario would be {Onion, Potato} =&gt; {Burger}, which means that if onion and potato are bought, customers also buy a burger.</a:t>
            </a:r>
            <a:endParaRPr lang="en-IN" dirty="0"/>
          </a:p>
        </p:txBody>
      </p:sp>
    </p:spTree>
    <p:extLst>
      <p:ext uri="{BB962C8B-B14F-4D97-AF65-F5344CB8AC3E}">
        <p14:creationId xmlns:p14="http://schemas.microsoft.com/office/powerpoint/2010/main" val="117636791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graphicFrame>
        <p:nvGraphicFramePr>
          <p:cNvPr id="4" name="Table 3"/>
          <p:cNvGraphicFramePr>
            <a:graphicFrameLocks noGrp="1"/>
          </p:cNvGraphicFramePr>
          <p:nvPr/>
        </p:nvGraphicFramePr>
        <p:xfrm>
          <a:off x="1655064" y="1989614"/>
          <a:ext cx="7114033" cy="3474720"/>
        </p:xfrm>
        <a:graphic>
          <a:graphicData uri="http://schemas.openxmlformats.org/drawingml/2006/table">
            <a:tbl>
              <a:tblPr/>
              <a:tblGrid>
                <a:gridCol w="2309751"/>
                <a:gridCol w="849989"/>
                <a:gridCol w="905423"/>
                <a:gridCol w="923899"/>
                <a:gridCol w="720643"/>
                <a:gridCol w="1404328"/>
              </a:tblGrid>
              <a:tr h="0">
                <a:tc>
                  <a:txBody>
                    <a:bodyPr/>
                    <a:lstStyle/>
                    <a:p>
                      <a:pPr algn="ctr"/>
                      <a:r>
                        <a:rPr lang="en-IN" b="1" dirty="0">
                          <a:effectLst/>
                          <a:latin typeface="Open Sans"/>
                        </a:rPr>
                        <a:t>Transaction ID</a:t>
                      </a:r>
                      <a:endParaRPr lang="en-IN" dirty="0">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Onion</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Potato</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Burger</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Milk</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Beer</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dirty="0">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dirty="0">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614645700"/>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Support</a:t>
            </a:r>
          </a:p>
          <a:p>
            <a:pPr lvl="1"/>
            <a:r>
              <a:rPr lang="en-US" dirty="0"/>
              <a:t>The support of an </a:t>
            </a:r>
            <a:r>
              <a:rPr lang="en-US" dirty="0" err="1"/>
              <a:t>itemset</a:t>
            </a:r>
            <a:r>
              <a:rPr lang="en-US" dirty="0"/>
              <a:t> ,  is the proportion of transaction in the database in which the item X appears. It signifies the popularity of an </a:t>
            </a:r>
            <a:r>
              <a:rPr lang="en-US" dirty="0" err="1"/>
              <a:t>itemset</a:t>
            </a:r>
            <a:r>
              <a:rPr lang="en-US" dirty="0"/>
              <a:t>.</a:t>
            </a:r>
          </a:p>
          <a:p>
            <a:endParaRPr lang="en-US" dirty="0"/>
          </a:p>
          <a:p>
            <a:r>
              <a:rPr lang="en-US" dirty="0"/>
              <a:t>Confidence</a:t>
            </a:r>
          </a:p>
          <a:p>
            <a:r>
              <a:rPr lang="en-US" dirty="0"/>
              <a:t>Confidence of a rule is defined as follows</a:t>
            </a:r>
            <a:r>
              <a:rPr lang="en-US" dirty="0" smtClean="0"/>
              <a:t>:</a:t>
            </a:r>
            <a:endParaRPr lang="en-US" dirty="0"/>
          </a:p>
          <a:p>
            <a:r>
              <a:rPr lang="en-US" dirty="0"/>
              <a:t>It signifies the likelihood of item Y being purchased when item X is purchased. So, for the rule {Onion, Potato} =&gt; {Burger},</a:t>
            </a:r>
            <a:endParaRPr lang="en-IN" dirty="0"/>
          </a:p>
        </p:txBody>
      </p:sp>
    </p:spTree>
    <p:extLst>
      <p:ext uri="{BB962C8B-B14F-4D97-AF65-F5344CB8AC3E}">
        <p14:creationId xmlns:p14="http://schemas.microsoft.com/office/powerpoint/2010/main" val="32009459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311261307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normAutofit fontScale="92500" lnSpcReduction="20000"/>
          </a:bodyPr>
          <a:lstStyle/>
          <a:p>
            <a:r>
              <a:rPr lang="en-US" dirty="0"/>
              <a:t>Lift</a:t>
            </a:r>
          </a:p>
          <a:p>
            <a:r>
              <a:rPr lang="en-US" dirty="0"/>
              <a:t>The lift of a rule is defined as:</a:t>
            </a:r>
          </a:p>
          <a:p>
            <a:endParaRPr lang="en-US" dirty="0"/>
          </a:p>
          <a:p>
            <a:r>
              <a:rPr lang="en-US" dirty="0"/>
              <a:t>This signifies the likelihood of the </a:t>
            </a:r>
            <a:r>
              <a:rPr lang="en-US" dirty="0" err="1"/>
              <a:t>itemset</a:t>
            </a:r>
            <a:r>
              <a:rPr lang="en-US" dirty="0"/>
              <a:t> being purchased when item  is purchased while taking into account the popularity of .</a:t>
            </a:r>
          </a:p>
          <a:p>
            <a:endParaRPr lang="en-US" dirty="0"/>
          </a:p>
          <a:p>
            <a:r>
              <a:rPr lang="en-US" dirty="0"/>
              <a:t>In our example above,</a:t>
            </a:r>
          </a:p>
          <a:p>
            <a:endParaRPr lang="en-US" dirty="0"/>
          </a:p>
          <a:p>
            <a:r>
              <a:rPr lang="en-US" dirty="0"/>
              <a:t>If the value of lift is greater than 1, it means that the </a:t>
            </a:r>
            <a:r>
              <a:rPr lang="en-US" dirty="0" err="1"/>
              <a:t>itemset</a:t>
            </a:r>
            <a:r>
              <a:rPr lang="en-US" dirty="0"/>
              <a:t>  is likely to be bought with </a:t>
            </a:r>
            <a:r>
              <a:rPr lang="en-US" dirty="0" err="1"/>
              <a:t>itemset</a:t>
            </a:r>
            <a:r>
              <a:rPr lang="en-US" dirty="0"/>
              <a:t> , while a value less than 1 implies that </a:t>
            </a:r>
            <a:r>
              <a:rPr lang="en-US" dirty="0" err="1"/>
              <a:t>itemset</a:t>
            </a:r>
            <a:r>
              <a:rPr lang="en-US" dirty="0"/>
              <a:t>  is unlikely to be bought if the </a:t>
            </a:r>
            <a:r>
              <a:rPr lang="en-US" dirty="0" err="1"/>
              <a:t>itemset</a:t>
            </a:r>
            <a:r>
              <a:rPr lang="en-US" dirty="0"/>
              <a:t>  is bought.</a:t>
            </a:r>
            <a:endParaRPr lang="en-IN" dirty="0"/>
          </a:p>
        </p:txBody>
      </p:sp>
    </p:spTree>
    <p:extLst>
      <p:ext uri="{BB962C8B-B14F-4D97-AF65-F5344CB8AC3E}">
        <p14:creationId xmlns:p14="http://schemas.microsoft.com/office/powerpoint/2010/main" val="3345373347"/>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Conviction</a:t>
            </a:r>
          </a:p>
          <a:p>
            <a:r>
              <a:rPr lang="en-US" dirty="0"/>
              <a:t>The conviction of a rule can be defined as:</a:t>
            </a:r>
          </a:p>
          <a:p>
            <a:endParaRPr lang="en-US" dirty="0"/>
          </a:p>
          <a:p>
            <a:r>
              <a:rPr lang="en-US" dirty="0"/>
              <a:t>For the rule {onion, potato}=&gt;{burger}</a:t>
            </a:r>
          </a:p>
          <a:p>
            <a:endParaRPr lang="en-US" dirty="0"/>
          </a:p>
          <a:p>
            <a:r>
              <a:rPr lang="en-US" dirty="0"/>
              <a:t>The conviction value of 1.32 means that the rule {</a:t>
            </a:r>
            <a:r>
              <a:rPr lang="en-US" dirty="0" err="1"/>
              <a:t>onion,potato</a:t>
            </a:r>
            <a:r>
              <a:rPr lang="en-US" dirty="0"/>
              <a:t>}=&gt;{burger} would be incorrect 32% more often if the association between  and  was an accidental chance.</a:t>
            </a:r>
            <a:endParaRPr lang="en-IN" dirty="0"/>
          </a:p>
        </p:txBody>
      </p:sp>
    </p:spTree>
    <p:extLst>
      <p:ext uri="{BB962C8B-B14F-4D97-AF65-F5344CB8AC3E}">
        <p14:creationId xmlns:p14="http://schemas.microsoft.com/office/powerpoint/2010/main" val="2224860383"/>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A key concept in </a:t>
            </a:r>
            <a:r>
              <a:rPr lang="en-US" dirty="0" err="1"/>
              <a:t>Apriori</a:t>
            </a:r>
            <a:r>
              <a:rPr lang="en-US" dirty="0"/>
              <a:t> algorithm is the anti-monotonicity of the support measure. It assumes that</a:t>
            </a:r>
          </a:p>
          <a:p>
            <a:endParaRPr lang="en-US" dirty="0"/>
          </a:p>
          <a:p>
            <a:r>
              <a:rPr lang="en-US" dirty="0"/>
              <a:t>All subsets of a frequent </a:t>
            </a:r>
            <a:r>
              <a:rPr lang="en-US" dirty="0" err="1"/>
              <a:t>itemset</a:t>
            </a:r>
            <a:r>
              <a:rPr lang="en-US" dirty="0"/>
              <a:t> must be frequent</a:t>
            </a:r>
          </a:p>
          <a:p>
            <a:r>
              <a:rPr lang="en-US" dirty="0"/>
              <a:t>Similarly, for any infrequent </a:t>
            </a:r>
            <a:r>
              <a:rPr lang="en-US" dirty="0" err="1"/>
              <a:t>itemset</a:t>
            </a:r>
            <a:r>
              <a:rPr lang="en-US" dirty="0"/>
              <a:t>, all its supersets must be infrequent too</a:t>
            </a:r>
          </a:p>
          <a:p>
            <a:r>
              <a:rPr lang="en-US" dirty="0"/>
              <a:t>Let us now look at the intuitive explanation of the algorithm with the help of the example we used above. Before beginning the process, let us set the support threshold to 50%, i.e. only those items are significant for which support is more than 50%.</a:t>
            </a:r>
            <a:endParaRPr lang="en-IN" dirty="0"/>
          </a:p>
        </p:txBody>
      </p:sp>
    </p:spTree>
    <p:extLst>
      <p:ext uri="{BB962C8B-B14F-4D97-AF65-F5344CB8AC3E}">
        <p14:creationId xmlns:p14="http://schemas.microsoft.com/office/powerpoint/2010/main" val="2052024611"/>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Step 1: Create a frequency table of all the items that occur in all the transactions. For our case:</a:t>
            </a:r>
          </a:p>
          <a:p>
            <a:endParaRPr lang="en-US" dirty="0"/>
          </a:p>
          <a:p>
            <a:r>
              <a:rPr lang="en-US" dirty="0"/>
              <a:t>Item	Frequency (No. of transactions)</a:t>
            </a:r>
          </a:p>
          <a:p>
            <a:r>
              <a:rPr lang="en-US" dirty="0"/>
              <a:t>Onion(O)	4</a:t>
            </a:r>
          </a:p>
          <a:p>
            <a:r>
              <a:rPr lang="en-US" dirty="0"/>
              <a:t>Potato(P)	5</a:t>
            </a:r>
          </a:p>
          <a:p>
            <a:r>
              <a:rPr lang="en-US" dirty="0"/>
              <a:t>Burger(B)	4</a:t>
            </a:r>
          </a:p>
          <a:p>
            <a:r>
              <a:rPr lang="en-US" dirty="0"/>
              <a:t>Milk(M)	4</a:t>
            </a:r>
          </a:p>
          <a:p>
            <a:r>
              <a:rPr lang="en-US" dirty="0"/>
              <a:t>Beer(Be)	2</a:t>
            </a:r>
          </a:p>
        </p:txBody>
      </p:sp>
    </p:spTree>
    <p:extLst>
      <p:ext uri="{BB962C8B-B14F-4D97-AF65-F5344CB8AC3E}">
        <p14:creationId xmlns:p14="http://schemas.microsoft.com/office/powerpoint/2010/main" val="2597143724"/>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Step 2: We know that only those elements are significant for which the support is greater than or equal to the threshold support. Here, support threshold is 50%, hence only those items are significant which occur in more than three transactions and such items are Onion(O), Potato(P), Burger(B), and Milk(M). Therefore, we are left with:</a:t>
            </a:r>
          </a:p>
          <a:p>
            <a:endParaRPr lang="en-US" dirty="0"/>
          </a:p>
          <a:p>
            <a:r>
              <a:rPr lang="en-US" dirty="0"/>
              <a:t>Item	Frequency (No. of transactions)</a:t>
            </a:r>
          </a:p>
          <a:p>
            <a:r>
              <a:rPr lang="en-US" dirty="0"/>
              <a:t>Onion(O)	4</a:t>
            </a:r>
          </a:p>
          <a:p>
            <a:r>
              <a:rPr lang="en-US" dirty="0"/>
              <a:t>Potato(P)	5</a:t>
            </a:r>
          </a:p>
          <a:p>
            <a:r>
              <a:rPr lang="en-US" dirty="0"/>
              <a:t>Burger(B)	4</a:t>
            </a:r>
          </a:p>
          <a:p>
            <a:r>
              <a:rPr lang="en-US" dirty="0"/>
              <a:t>Milk(M)	4</a:t>
            </a:r>
          </a:p>
        </p:txBody>
      </p:sp>
    </p:spTree>
    <p:extLst>
      <p:ext uri="{BB962C8B-B14F-4D97-AF65-F5344CB8AC3E}">
        <p14:creationId xmlns:p14="http://schemas.microsoft.com/office/powerpoint/2010/main" val="3814873453"/>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a:bodyPr>
          <a:lstStyle/>
          <a:p>
            <a:r>
              <a:rPr lang="en-IN" b="1" dirty="0"/>
              <a:t>Step 3</a:t>
            </a:r>
            <a:r>
              <a:rPr lang="en-IN" dirty="0"/>
              <a:t>:</a:t>
            </a:r>
            <a:r>
              <a:rPr lang="en-US" dirty="0" smtClean="0"/>
              <a:t>The </a:t>
            </a:r>
            <a:r>
              <a:rPr lang="en-US" dirty="0"/>
              <a:t>next step is to make all the possible pairs of the significant items keeping in mind that the order doesn’t matter, i.e., AB is same as BA. To do this, take the first item and pair it with all the others such as OP, OB, OM. Similarly, consider the second item and pair it with preceding items, i.e., PB, PM. We are only considering the preceding items because PO (same as OP) already exists. So, all the pairs in our example are OP, OB, OM, PB, PM, BM.</a:t>
            </a:r>
          </a:p>
        </p:txBody>
      </p:sp>
    </p:spTree>
    <p:extLst>
      <p:ext uri="{BB962C8B-B14F-4D97-AF65-F5344CB8AC3E}">
        <p14:creationId xmlns:p14="http://schemas.microsoft.com/office/powerpoint/2010/main" val="2649850229"/>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fontScale="92500" lnSpcReduction="10000"/>
          </a:bodyPr>
          <a:lstStyle/>
          <a:p>
            <a:r>
              <a:rPr lang="en-US" b="1" dirty="0"/>
              <a:t>Step 4: We will now count the occurrences of each pair in all the transactions.</a:t>
            </a:r>
          </a:p>
          <a:p>
            <a:endParaRPr lang="en-US" b="1" dirty="0"/>
          </a:p>
          <a:p>
            <a:r>
              <a:rPr lang="en-US" b="1" dirty="0" err="1"/>
              <a:t>Itemset</a:t>
            </a:r>
            <a:r>
              <a:rPr lang="en-US" b="1" dirty="0"/>
              <a:t>	Frequency (No. of transactions)</a:t>
            </a:r>
          </a:p>
          <a:p>
            <a:r>
              <a:rPr lang="en-US" b="1" dirty="0"/>
              <a:t>OP	4</a:t>
            </a:r>
          </a:p>
          <a:p>
            <a:r>
              <a:rPr lang="en-US" b="1" dirty="0"/>
              <a:t>OB	3</a:t>
            </a:r>
          </a:p>
          <a:p>
            <a:r>
              <a:rPr lang="en-US" b="1" dirty="0"/>
              <a:t>OM	2</a:t>
            </a:r>
          </a:p>
          <a:p>
            <a:r>
              <a:rPr lang="en-US" b="1" dirty="0"/>
              <a:t>PB	4</a:t>
            </a:r>
          </a:p>
          <a:p>
            <a:r>
              <a:rPr lang="en-US" b="1" dirty="0"/>
              <a:t>PM	3</a:t>
            </a:r>
          </a:p>
          <a:p>
            <a:r>
              <a:rPr lang="en-US" b="1" dirty="0"/>
              <a:t>BM	2</a:t>
            </a:r>
          </a:p>
        </p:txBody>
      </p:sp>
    </p:spTree>
    <p:extLst>
      <p:ext uri="{BB962C8B-B14F-4D97-AF65-F5344CB8AC3E}">
        <p14:creationId xmlns:p14="http://schemas.microsoft.com/office/powerpoint/2010/main" val="3697700023"/>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fontScale="85000" lnSpcReduction="20000"/>
          </a:bodyPr>
          <a:lstStyle/>
          <a:p>
            <a:r>
              <a:rPr lang="en-US" b="1" dirty="0"/>
              <a:t>Step 5: Again only those </a:t>
            </a:r>
            <a:r>
              <a:rPr lang="en-US" b="1" dirty="0" err="1"/>
              <a:t>itemsets</a:t>
            </a:r>
            <a:r>
              <a:rPr lang="en-US" b="1" dirty="0"/>
              <a:t> are significant which cross the support threshold, and those are OP, OB, PB, and PM.</a:t>
            </a:r>
          </a:p>
          <a:p>
            <a:endParaRPr lang="en-US" b="1" dirty="0"/>
          </a:p>
          <a:p>
            <a:r>
              <a:rPr lang="en-US" b="1" dirty="0"/>
              <a:t>Step 6: Now let’s say we would like to look for a set of three items that are purchased together. We will use the </a:t>
            </a:r>
            <a:r>
              <a:rPr lang="en-US" b="1" dirty="0" err="1"/>
              <a:t>itemsets</a:t>
            </a:r>
            <a:r>
              <a:rPr lang="en-US" b="1" dirty="0"/>
              <a:t> found in step 5 and create a set of 3 items.</a:t>
            </a:r>
          </a:p>
          <a:p>
            <a:endParaRPr lang="en-US" b="1" dirty="0"/>
          </a:p>
          <a:p>
            <a:r>
              <a:rPr lang="en-US" b="1" dirty="0"/>
              <a:t>To create a set of 3 items another rule, called self-join is required. It says that from the item pairs OP, OB, PB and PM we look for two pairs with the identical first letter and so we get</a:t>
            </a:r>
          </a:p>
          <a:p>
            <a:endParaRPr lang="en-US" b="1" dirty="0"/>
          </a:p>
          <a:p>
            <a:r>
              <a:rPr lang="en-US" b="1" dirty="0"/>
              <a:t>OP and OB, this gives OPB</a:t>
            </a:r>
          </a:p>
          <a:p>
            <a:r>
              <a:rPr lang="en-US" b="1" dirty="0"/>
              <a:t>PB and PM, this gives PBM</a:t>
            </a:r>
          </a:p>
        </p:txBody>
      </p:sp>
    </p:spTree>
    <p:extLst>
      <p:ext uri="{BB962C8B-B14F-4D97-AF65-F5344CB8AC3E}">
        <p14:creationId xmlns:p14="http://schemas.microsoft.com/office/powerpoint/2010/main" val="1891341823"/>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a:bodyPr>
          <a:lstStyle/>
          <a:p>
            <a:r>
              <a:rPr lang="en-US" b="1" dirty="0"/>
              <a:t>Next, we find the frequency for these two </a:t>
            </a:r>
            <a:r>
              <a:rPr lang="en-US" b="1" dirty="0" err="1"/>
              <a:t>itemsets</a:t>
            </a:r>
            <a:r>
              <a:rPr lang="en-US" b="1" dirty="0"/>
              <a:t>.</a:t>
            </a:r>
          </a:p>
          <a:p>
            <a:endParaRPr lang="en-US" b="1" dirty="0"/>
          </a:p>
          <a:p>
            <a:r>
              <a:rPr lang="en-US" b="1" dirty="0" err="1"/>
              <a:t>Itemset</a:t>
            </a:r>
            <a:r>
              <a:rPr lang="en-US" b="1" dirty="0"/>
              <a:t>	Frequency (No. of transactions)</a:t>
            </a:r>
          </a:p>
          <a:p>
            <a:r>
              <a:rPr lang="en-US" b="1" dirty="0"/>
              <a:t>OPB	4</a:t>
            </a:r>
          </a:p>
          <a:p>
            <a:r>
              <a:rPr lang="en-US" b="1" dirty="0"/>
              <a:t>PBM	3</a:t>
            </a:r>
          </a:p>
        </p:txBody>
      </p:sp>
    </p:spTree>
    <p:extLst>
      <p:ext uri="{BB962C8B-B14F-4D97-AF65-F5344CB8AC3E}">
        <p14:creationId xmlns:p14="http://schemas.microsoft.com/office/powerpoint/2010/main" val="2974491956"/>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pic>
        <p:nvPicPr>
          <p:cNvPr id="63490" name="Picture 2" descr="https://www.hackerearth.com/blog/wp-content/uploads/2017/03/Apriori-Algorith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558" y="1423416"/>
            <a:ext cx="9656859" cy="528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065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195049409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Pros and Cons</a:t>
            </a:r>
            <a:endParaRPr lang="en-IN" dirty="0"/>
          </a:p>
        </p:txBody>
      </p:sp>
      <p:sp>
        <p:nvSpPr>
          <p:cNvPr id="3" name="Content Placeholder 2"/>
          <p:cNvSpPr>
            <a:spLocks noGrp="1"/>
          </p:cNvSpPr>
          <p:nvPr>
            <p:ph idx="1"/>
          </p:nvPr>
        </p:nvSpPr>
        <p:spPr/>
        <p:txBody>
          <a:bodyPr/>
          <a:lstStyle/>
          <a:p>
            <a:r>
              <a:rPr lang="en-US" dirty="0" smtClean="0"/>
              <a:t>It </a:t>
            </a:r>
            <a:r>
              <a:rPr lang="en-US" dirty="0"/>
              <a:t>is an easy-to-implement and easy-to-understand algorithm.</a:t>
            </a:r>
          </a:p>
          <a:p>
            <a:r>
              <a:rPr lang="en-US" dirty="0"/>
              <a:t>It can be used on large </a:t>
            </a:r>
            <a:r>
              <a:rPr lang="en-US" dirty="0" err="1"/>
              <a:t>itemsets</a:t>
            </a:r>
            <a:r>
              <a:rPr lang="en-US" dirty="0"/>
              <a:t>.</a:t>
            </a:r>
          </a:p>
          <a:p>
            <a:r>
              <a:rPr lang="en-US" dirty="0"/>
              <a:t>Cons of the </a:t>
            </a:r>
            <a:r>
              <a:rPr lang="en-US" dirty="0" err="1"/>
              <a:t>Apriori</a:t>
            </a:r>
            <a:r>
              <a:rPr lang="en-US" dirty="0"/>
              <a:t> Algorithm</a:t>
            </a:r>
          </a:p>
          <a:p>
            <a:r>
              <a:rPr lang="en-US" dirty="0"/>
              <a:t>Sometimes, it may need to find a large number of candidate rules which can be computationally expensive.</a:t>
            </a:r>
          </a:p>
          <a:p>
            <a:r>
              <a:rPr lang="en-US" dirty="0"/>
              <a:t>Calculating support is also expensive because it has to go through the entire database.</a:t>
            </a:r>
            <a:endParaRPr lang="en-IN" dirty="0"/>
          </a:p>
        </p:txBody>
      </p:sp>
    </p:spTree>
    <p:extLst>
      <p:ext uri="{BB962C8B-B14F-4D97-AF65-F5344CB8AC3E}">
        <p14:creationId xmlns:p14="http://schemas.microsoft.com/office/powerpoint/2010/main" val="2546985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p:txBody>
          <a:bodyPr/>
          <a:lstStyle/>
          <a:p>
            <a:r>
              <a:rPr lang="en-US" dirty="0"/>
              <a:t>When we go grocery shopping, we often have a standard list of things to buy. Each shopper has a distinctive list, depending on one’s needs and preferences. </a:t>
            </a:r>
            <a:endParaRPr lang="en-US" dirty="0" smtClean="0"/>
          </a:p>
          <a:p>
            <a:r>
              <a:rPr lang="en-US" dirty="0" smtClean="0"/>
              <a:t>A </a:t>
            </a:r>
            <a:r>
              <a:rPr lang="en-US" dirty="0"/>
              <a:t>housewife might buy healthy ingredients for a family dinner, while a bachelor might buy </a:t>
            </a:r>
            <a:r>
              <a:rPr lang="en-US" dirty="0" smtClean="0"/>
              <a:t>coffee and </a:t>
            </a:r>
            <a:r>
              <a:rPr lang="en-US" dirty="0"/>
              <a:t>chips. </a:t>
            </a:r>
            <a:endParaRPr lang="en-US" dirty="0" smtClean="0"/>
          </a:p>
          <a:p>
            <a:r>
              <a:rPr lang="en-US" dirty="0" smtClean="0"/>
              <a:t>Understanding </a:t>
            </a:r>
            <a:r>
              <a:rPr lang="en-US" dirty="0"/>
              <a:t>these buying patterns can help to increase sales in several ways. If there is a pair of items, X and Y, that are frequently bought together:</a:t>
            </a:r>
          </a:p>
          <a:p>
            <a:r>
              <a:rPr lang="en-US" dirty="0"/>
              <a:t/>
            </a:r>
            <a:br>
              <a:rPr lang="en-US" dirty="0"/>
            </a:br>
            <a:endParaRPr lang="en-IN" dirty="0"/>
          </a:p>
        </p:txBody>
      </p:sp>
    </p:spTree>
    <p:extLst>
      <p:ext uri="{BB962C8B-B14F-4D97-AF65-F5344CB8AC3E}">
        <p14:creationId xmlns:p14="http://schemas.microsoft.com/office/powerpoint/2010/main" val="63652511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p:txBody>
          <a:bodyPr/>
          <a:lstStyle/>
          <a:p>
            <a:r>
              <a:rPr lang="en-US" dirty="0"/>
              <a:t>Both X and Y can be placed on the same shelf, so that buyers of one item would be prompted to buy the other.</a:t>
            </a:r>
          </a:p>
          <a:p>
            <a:r>
              <a:rPr lang="en-US" dirty="0"/>
              <a:t>Promotional discounts could be applied to just one out of the two items.</a:t>
            </a:r>
          </a:p>
          <a:p>
            <a:r>
              <a:rPr lang="en-US" dirty="0"/>
              <a:t>Advertisements on X could be targeted at buyers who purchase Y.</a:t>
            </a:r>
          </a:p>
          <a:p>
            <a:r>
              <a:rPr lang="en-US" dirty="0"/>
              <a:t>X and Y could be combined into a new product, such as having Y in flavors of X.</a:t>
            </a:r>
          </a:p>
        </p:txBody>
      </p:sp>
    </p:spTree>
    <p:extLst>
      <p:ext uri="{BB962C8B-B14F-4D97-AF65-F5344CB8AC3E}">
        <p14:creationId xmlns:p14="http://schemas.microsoft.com/office/powerpoint/2010/main" val="353661847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677"/>
            <a:ext cx="10515600" cy="1325563"/>
          </a:xfrm>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276985"/>
            <a:ext cx="10515600" cy="2536063"/>
          </a:xfrm>
        </p:spPr>
        <p:txBody>
          <a:bodyPr/>
          <a:lstStyle/>
          <a:p>
            <a:r>
              <a:rPr lang="en-US" b="1" dirty="0"/>
              <a:t>Measure 1: Support</a:t>
            </a:r>
            <a:r>
              <a:rPr lang="en-US" dirty="0"/>
              <a:t>. This says how popular an </a:t>
            </a:r>
            <a:r>
              <a:rPr lang="en-US" dirty="0" err="1"/>
              <a:t>itemset</a:t>
            </a:r>
            <a:r>
              <a:rPr lang="en-US" dirty="0"/>
              <a:t> is, as measured by the proportion of transactions in which an </a:t>
            </a:r>
            <a:r>
              <a:rPr lang="en-US" dirty="0" err="1"/>
              <a:t>itemset</a:t>
            </a:r>
            <a:r>
              <a:rPr lang="en-US" dirty="0"/>
              <a:t> appears. In Table 1 below, the support of {apple} is 4 out of 8, or 50%. </a:t>
            </a:r>
            <a:r>
              <a:rPr lang="en-US" dirty="0" err="1"/>
              <a:t>Itemsets</a:t>
            </a:r>
            <a:r>
              <a:rPr lang="en-US" dirty="0"/>
              <a:t> can also contain multiple items. For instance, the support of {apple, beer, rice} is 2 out of 8, or 25%.</a:t>
            </a:r>
          </a:p>
        </p:txBody>
      </p:sp>
      <p:pic>
        <p:nvPicPr>
          <p:cNvPr id="58370" name="Picture 2" descr="association-rule-support-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282696"/>
            <a:ext cx="4675251" cy="3483864"/>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descr="Association Rule Support eq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967" y="4139184"/>
            <a:ext cx="23622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08287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677"/>
            <a:ext cx="10515600" cy="1325563"/>
          </a:xfrm>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276985"/>
            <a:ext cx="10515600" cy="2536063"/>
          </a:xfrm>
        </p:spPr>
        <p:txBody>
          <a:bodyPr/>
          <a:lstStyle/>
          <a:p>
            <a:r>
              <a:rPr lang="en-US" dirty="0"/>
              <a:t>If you discover that sales of items beyond a certain proportion tend to have a significant impact on your profits, you might consider using that proportion as your </a:t>
            </a:r>
            <a:r>
              <a:rPr lang="en-US" i="1" dirty="0"/>
              <a:t>support threshold</a:t>
            </a:r>
            <a:r>
              <a:rPr lang="en-US" dirty="0"/>
              <a:t>. </a:t>
            </a:r>
            <a:endParaRPr lang="en-US" dirty="0" smtClean="0"/>
          </a:p>
          <a:p>
            <a:r>
              <a:rPr lang="en-US" dirty="0" smtClean="0"/>
              <a:t>You </a:t>
            </a:r>
            <a:r>
              <a:rPr lang="en-US" dirty="0"/>
              <a:t>may then identify </a:t>
            </a:r>
            <a:r>
              <a:rPr lang="en-US" dirty="0" smtClean="0"/>
              <a:t>item sets </a:t>
            </a:r>
            <a:r>
              <a:rPr lang="en-US" dirty="0"/>
              <a:t>with support values above this threshold as significant </a:t>
            </a:r>
            <a:r>
              <a:rPr lang="en-US" dirty="0" smtClean="0"/>
              <a:t>item sets</a:t>
            </a:r>
            <a:r>
              <a:rPr lang="en-US" dirty="0"/>
              <a:t>.</a:t>
            </a:r>
          </a:p>
        </p:txBody>
      </p:sp>
      <p:pic>
        <p:nvPicPr>
          <p:cNvPr id="58372" name="Picture 4" descr="Association Rule Support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655" y="4011168"/>
            <a:ext cx="23622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43942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825625"/>
            <a:ext cx="10515600" cy="2005711"/>
          </a:xfrm>
        </p:spPr>
        <p:txBody>
          <a:bodyPr>
            <a:normAutofit lnSpcReduction="10000"/>
          </a:bodyPr>
          <a:lstStyle/>
          <a:p>
            <a:r>
              <a:rPr lang="en-US" b="1" dirty="0"/>
              <a:t>Measure 2: Confidence</a:t>
            </a:r>
            <a:r>
              <a:rPr lang="en-US" dirty="0"/>
              <a:t>. This says how likely item Y is purchased when item X is purchased, expressed as {X -&gt; Y}. This is measured by the proportion of transactions with item X, in which item Y also appears. In Table 1, the confidence of {apple -&gt; beer} is 3 out of 4, or 75%.</a:t>
            </a:r>
            <a:endParaRPr lang="en-IN" dirty="0"/>
          </a:p>
        </p:txBody>
      </p:sp>
      <p:pic>
        <p:nvPicPr>
          <p:cNvPr id="59394" name="Picture 2" descr="Association Rule Confidence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351" y="4074858"/>
            <a:ext cx="5019675"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24729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825625"/>
            <a:ext cx="10515600" cy="2005711"/>
          </a:xfrm>
        </p:spPr>
        <p:txBody>
          <a:bodyPr>
            <a:normAutofit fontScale="92500" lnSpcReduction="10000"/>
          </a:bodyPr>
          <a:lstStyle/>
          <a:p>
            <a:r>
              <a:rPr lang="en-US" b="1" dirty="0"/>
              <a:t>Measure 3: Lift</a:t>
            </a:r>
            <a:r>
              <a:rPr lang="en-US" dirty="0"/>
              <a:t>. This says how likely item Y is purchased when item X is purchased, while controlling for how popular item Y is. In Table 1, the lift of {apple -&gt; beer} is 1,which implies no association between items. A lift value greater than 1 means that item Y is </a:t>
            </a:r>
            <a:r>
              <a:rPr lang="en-US" i="1" dirty="0"/>
              <a:t>likely</a:t>
            </a:r>
            <a:r>
              <a:rPr lang="en-US" dirty="0"/>
              <a:t> to be bought if item X is bought, while a value less than 1 means that item Y is </a:t>
            </a:r>
            <a:r>
              <a:rPr lang="en-US" i="1" dirty="0"/>
              <a:t>unlikely</a:t>
            </a:r>
            <a:r>
              <a:rPr lang="en-US" dirty="0"/>
              <a:t> to be bought if item X is bought.</a:t>
            </a:r>
            <a:endParaRPr lang="en-IN" dirty="0"/>
          </a:p>
        </p:txBody>
      </p:sp>
      <p:pic>
        <p:nvPicPr>
          <p:cNvPr id="61442" name="Picture 2" descr="Association Rule Lift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630" y="4553140"/>
            <a:ext cx="7079461" cy="98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53916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Association Rules Network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438594"/>
            <a:ext cx="7467600" cy="62960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61872" y="69262"/>
            <a:ext cx="8805672" cy="369332"/>
          </a:xfrm>
          <a:prstGeom prst="rect">
            <a:avLst/>
          </a:prstGeom>
          <a:noFill/>
        </p:spPr>
        <p:txBody>
          <a:bodyPr wrap="square" rtlCol="0">
            <a:spAutoFit/>
          </a:bodyPr>
          <a:lstStyle/>
          <a:p>
            <a:r>
              <a:rPr lang="en-US" dirty="0"/>
              <a:t>Associations between selected items. Visualized using the </a:t>
            </a:r>
            <a:r>
              <a:rPr lang="en-US" dirty="0" err="1"/>
              <a:t>arulesViz</a:t>
            </a:r>
            <a:r>
              <a:rPr lang="en-US" dirty="0"/>
              <a:t> R library.</a:t>
            </a:r>
            <a:endParaRPr lang="en-IN" dirty="0"/>
          </a:p>
        </p:txBody>
      </p:sp>
    </p:spTree>
    <p:extLst>
      <p:ext uri="{BB962C8B-B14F-4D97-AF65-F5344CB8AC3E}">
        <p14:creationId xmlns:p14="http://schemas.microsoft.com/office/powerpoint/2010/main" val="414167526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association rules confidence lift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319" y="618426"/>
            <a:ext cx="854392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association rules support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439" y="2816987"/>
            <a:ext cx="3956303" cy="234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14484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Apriori</a:t>
            </a:r>
            <a:r>
              <a:rPr lang="en-IN" b="1" dirty="0"/>
              <a:t> Algorithm</a:t>
            </a:r>
            <a:br>
              <a:rPr lang="en-IN" b="1" dirty="0"/>
            </a:br>
            <a:endParaRPr lang="en-IN" dirty="0"/>
          </a:p>
        </p:txBody>
      </p:sp>
      <p:sp>
        <p:nvSpPr>
          <p:cNvPr id="3" name="Content Placeholder 2"/>
          <p:cNvSpPr>
            <a:spLocks noGrp="1"/>
          </p:cNvSpPr>
          <p:nvPr>
            <p:ph idx="1"/>
          </p:nvPr>
        </p:nvSpPr>
        <p:spPr/>
        <p:txBody>
          <a:bodyPr/>
          <a:lstStyle/>
          <a:p>
            <a:r>
              <a:rPr lang="en-US" dirty="0"/>
              <a:t>The </a:t>
            </a:r>
            <a:r>
              <a:rPr lang="en-US" i="1" dirty="0" err="1"/>
              <a:t>apriori</a:t>
            </a:r>
            <a:r>
              <a:rPr lang="en-US" i="1" dirty="0"/>
              <a:t> principle</a:t>
            </a:r>
            <a:r>
              <a:rPr lang="en-US" dirty="0"/>
              <a:t> can reduce the number of </a:t>
            </a:r>
            <a:r>
              <a:rPr lang="en-US" dirty="0" err="1"/>
              <a:t>itemsets</a:t>
            </a:r>
            <a:r>
              <a:rPr lang="en-US" dirty="0"/>
              <a:t> we need to examine. Put simply, the </a:t>
            </a:r>
            <a:r>
              <a:rPr lang="en-US" dirty="0" err="1"/>
              <a:t>apriori</a:t>
            </a:r>
            <a:r>
              <a:rPr lang="en-US" dirty="0"/>
              <a:t> principle states that if an </a:t>
            </a:r>
            <a:r>
              <a:rPr lang="en-US" dirty="0" err="1"/>
              <a:t>itemset</a:t>
            </a:r>
            <a:r>
              <a:rPr lang="en-US" dirty="0"/>
              <a:t> is infrequent, then all its subsets must also be infrequent. </a:t>
            </a:r>
            <a:endParaRPr lang="en-US" dirty="0" smtClean="0"/>
          </a:p>
          <a:p>
            <a:r>
              <a:rPr lang="en-US" dirty="0" smtClean="0"/>
              <a:t>This </a:t>
            </a:r>
            <a:r>
              <a:rPr lang="en-US" dirty="0"/>
              <a:t>means that if {beer} was found to be infrequent, we can expect {beer, pizza} to be equally or even more infrequent. So in consolidating the list of popular </a:t>
            </a:r>
            <a:r>
              <a:rPr lang="en-US" dirty="0" err="1"/>
              <a:t>itemsets</a:t>
            </a:r>
            <a:r>
              <a:rPr lang="en-US" dirty="0"/>
              <a:t>, we need not consider {beer, pizza}, nor any other </a:t>
            </a:r>
            <a:r>
              <a:rPr lang="en-US" dirty="0" err="1"/>
              <a:t>itemset</a:t>
            </a:r>
            <a:r>
              <a:rPr lang="en-US" dirty="0"/>
              <a:t> configuration that contains beer.</a:t>
            </a:r>
            <a:endParaRPr lang="en-IN" dirty="0"/>
          </a:p>
        </p:txBody>
      </p:sp>
    </p:spTree>
    <p:extLst>
      <p:ext uri="{BB962C8B-B14F-4D97-AF65-F5344CB8AC3E}">
        <p14:creationId xmlns:p14="http://schemas.microsoft.com/office/powerpoint/2010/main" val="1519750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1825625"/>
            <a:ext cx="10515600" cy="3048127"/>
          </a:xfrm>
        </p:spPr>
        <p:txBody>
          <a:bodyPr/>
          <a:lstStyle/>
          <a:p>
            <a:pPr fontAlgn="base"/>
            <a:r>
              <a:rPr lang="en-US" b="1" dirty="0"/>
              <a:t>Step 2:</a:t>
            </a:r>
            <a:r>
              <a:rPr lang="en-US" dirty="0"/>
              <a:t> </a:t>
            </a:r>
            <a:r>
              <a:rPr lang="en-US" i="1" dirty="0"/>
              <a:t>Draw a graph</a:t>
            </a:r>
            <a:r>
              <a:rPr lang="en-US" dirty="0"/>
              <a:t>. Put the mean you identified in Step 1 in the center. </a:t>
            </a:r>
            <a:endParaRPr lang="en-US" dirty="0" smtClean="0"/>
          </a:p>
          <a:p>
            <a:pPr fontAlgn="base"/>
            <a:r>
              <a:rPr lang="en-US" dirty="0" smtClean="0"/>
              <a:t>Put </a:t>
            </a:r>
            <a:r>
              <a:rPr lang="en-US" dirty="0"/>
              <a:t>the number associated with “between” on the graph (take a guess at where the numbers would fall–it doesn’t have to be exact). </a:t>
            </a:r>
            <a:endParaRPr lang="en-US" dirty="0" smtClean="0"/>
          </a:p>
          <a:p>
            <a:pPr fontAlgn="base"/>
            <a:r>
              <a:rPr lang="en-US" dirty="0" smtClean="0"/>
              <a:t>For </a:t>
            </a:r>
            <a:r>
              <a:rPr lang="en-US" dirty="0"/>
              <a:t>example, if your mean was $100, and you were asked for “hourly wages between $75 and $125”) your graph will look something like this:</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0393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Finding </a:t>
            </a:r>
            <a:r>
              <a:rPr lang="en-US" b="1" dirty="0" err="1"/>
              <a:t>itemsets</a:t>
            </a:r>
            <a:r>
              <a:rPr lang="en-US" b="1" dirty="0"/>
              <a:t> with high support</a:t>
            </a:r>
            <a:br>
              <a:rPr lang="en-US" b="1" dirty="0"/>
            </a:br>
            <a:endParaRPr lang="en-IN" dirty="0"/>
          </a:p>
        </p:txBody>
      </p:sp>
      <p:sp>
        <p:nvSpPr>
          <p:cNvPr id="3" name="Content Placeholder 2"/>
          <p:cNvSpPr>
            <a:spLocks noGrp="1"/>
          </p:cNvSpPr>
          <p:nvPr>
            <p:ph idx="1"/>
          </p:nvPr>
        </p:nvSpPr>
        <p:spPr/>
        <p:txBody>
          <a:bodyPr>
            <a:normAutofit fontScale="92500"/>
          </a:bodyPr>
          <a:lstStyle/>
          <a:p>
            <a:r>
              <a:rPr lang="en-US" dirty="0"/>
              <a:t>Using the </a:t>
            </a:r>
            <a:r>
              <a:rPr lang="en-US" dirty="0" err="1"/>
              <a:t>apriori</a:t>
            </a:r>
            <a:r>
              <a:rPr lang="en-US" dirty="0"/>
              <a:t> principle, the number of </a:t>
            </a:r>
            <a:r>
              <a:rPr lang="en-US" dirty="0" err="1"/>
              <a:t>itemsets</a:t>
            </a:r>
            <a:r>
              <a:rPr lang="en-US" dirty="0"/>
              <a:t> that have to be examined can be pruned, and the list of popular </a:t>
            </a:r>
            <a:r>
              <a:rPr lang="en-US" dirty="0" err="1"/>
              <a:t>itemsets</a:t>
            </a:r>
            <a:r>
              <a:rPr lang="en-US" dirty="0"/>
              <a:t> can be obtained in these steps:</a:t>
            </a:r>
          </a:p>
          <a:p>
            <a:r>
              <a:rPr lang="en-US" b="1" dirty="0"/>
              <a:t>Step 0</a:t>
            </a:r>
            <a:r>
              <a:rPr lang="en-US" dirty="0"/>
              <a:t>. Start with </a:t>
            </a:r>
            <a:r>
              <a:rPr lang="en-US" dirty="0" err="1"/>
              <a:t>itemsets</a:t>
            </a:r>
            <a:r>
              <a:rPr lang="en-US" dirty="0"/>
              <a:t> containing just a single item, such as {apple} and {pear}.</a:t>
            </a:r>
          </a:p>
          <a:p>
            <a:r>
              <a:rPr lang="en-US" b="1" dirty="0"/>
              <a:t>Step 1</a:t>
            </a:r>
            <a:r>
              <a:rPr lang="en-US" dirty="0"/>
              <a:t>. Determine the support for </a:t>
            </a:r>
            <a:r>
              <a:rPr lang="en-US" dirty="0" err="1"/>
              <a:t>itemsets</a:t>
            </a:r>
            <a:r>
              <a:rPr lang="en-US" dirty="0"/>
              <a:t>. Keep the </a:t>
            </a:r>
            <a:r>
              <a:rPr lang="en-US" dirty="0" err="1"/>
              <a:t>itemsets</a:t>
            </a:r>
            <a:r>
              <a:rPr lang="en-US" dirty="0"/>
              <a:t> that meet your minimum support threshold, and remove </a:t>
            </a:r>
            <a:r>
              <a:rPr lang="en-US" dirty="0" err="1"/>
              <a:t>itemsets</a:t>
            </a:r>
            <a:r>
              <a:rPr lang="en-US" dirty="0"/>
              <a:t> that do not.</a:t>
            </a:r>
          </a:p>
          <a:p>
            <a:r>
              <a:rPr lang="en-US" b="1" dirty="0"/>
              <a:t>Step 2</a:t>
            </a:r>
            <a:r>
              <a:rPr lang="en-US" dirty="0"/>
              <a:t>. Using the </a:t>
            </a:r>
            <a:r>
              <a:rPr lang="en-US" dirty="0" err="1"/>
              <a:t>itemsets</a:t>
            </a:r>
            <a:r>
              <a:rPr lang="en-US" dirty="0"/>
              <a:t> you have kept from Step 1, generate all the possible </a:t>
            </a:r>
            <a:r>
              <a:rPr lang="en-US" dirty="0" err="1"/>
              <a:t>itemset</a:t>
            </a:r>
            <a:r>
              <a:rPr lang="en-US" dirty="0"/>
              <a:t> configurations.</a:t>
            </a:r>
          </a:p>
          <a:p>
            <a:r>
              <a:rPr lang="en-US" b="1" dirty="0"/>
              <a:t>Step 3</a:t>
            </a:r>
            <a:r>
              <a:rPr lang="en-US" dirty="0"/>
              <a:t>. Repeat Steps 1 &amp; 2 until there are no more new </a:t>
            </a:r>
            <a:r>
              <a:rPr lang="en-US" dirty="0" err="1"/>
              <a:t>itemsets</a:t>
            </a:r>
            <a:r>
              <a:rPr lang="en-US" dirty="0"/>
              <a:t>.</a:t>
            </a:r>
          </a:p>
          <a:p>
            <a:endParaRPr lang="en-IN" dirty="0"/>
          </a:p>
        </p:txBody>
      </p:sp>
    </p:spTree>
    <p:extLst>
      <p:ext uri="{BB962C8B-B14F-4D97-AF65-F5344CB8AC3E}">
        <p14:creationId xmlns:p14="http://schemas.microsoft.com/office/powerpoint/2010/main" val="350436519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Limitations</a:t>
            </a:r>
            <a:endParaRPr lang="en-IN" dirty="0"/>
          </a:p>
        </p:txBody>
      </p:sp>
      <p:sp>
        <p:nvSpPr>
          <p:cNvPr id="3" name="Content Placeholder 2"/>
          <p:cNvSpPr>
            <a:spLocks noGrp="1"/>
          </p:cNvSpPr>
          <p:nvPr>
            <p:ph idx="1"/>
          </p:nvPr>
        </p:nvSpPr>
        <p:spPr/>
        <p:txBody>
          <a:bodyPr>
            <a:normAutofit fontScale="92500" lnSpcReduction="10000"/>
          </a:bodyPr>
          <a:lstStyle/>
          <a:p>
            <a:r>
              <a:rPr lang="en-US" b="1" dirty="0"/>
              <a:t>Computationally Expensive</a:t>
            </a:r>
            <a:r>
              <a:rPr lang="en-US" dirty="0"/>
              <a:t>. Even though the </a:t>
            </a:r>
            <a:r>
              <a:rPr lang="en-US" dirty="0" err="1"/>
              <a:t>apriori</a:t>
            </a:r>
            <a:r>
              <a:rPr lang="en-US" dirty="0"/>
              <a:t> algorithm reduces the number of candidate </a:t>
            </a:r>
            <a:r>
              <a:rPr lang="en-US" dirty="0" err="1"/>
              <a:t>itemsets</a:t>
            </a:r>
            <a:r>
              <a:rPr lang="en-US" dirty="0"/>
              <a:t> to consider, this number could still be huge when store inventories are large or when the support threshold is low. However, an alternative solution would be to reduce the number of comparisons by using advanced data structures, such as hash tables, to sort candidate </a:t>
            </a:r>
            <a:r>
              <a:rPr lang="en-US" dirty="0" err="1"/>
              <a:t>itemsets</a:t>
            </a:r>
            <a:r>
              <a:rPr lang="en-US" dirty="0"/>
              <a:t> more efficiently.</a:t>
            </a:r>
          </a:p>
          <a:p>
            <a:r>
              <a:rPr lang="en-US" b="1" dirty="0"/>
              <a:t>Spurious Associations</a:t>
            </a:r>
            <a:r>
              <a:rPr lang="en-US" dirty="0"/>
              <a:t>. Analysis of large inventories would involve more </a:t>
            </a:r>
            <a:r>
              <a:rPr lang="en-US" dirty="0" err="1"/>
              <a:t>itemset</a:t>
            </a:r>
            <a:r>
              <a:rPr lang="en-US" dirty="0"/>
              <a:t> configurations, and the support threshold might have to be lowered to detect certain associations. However, lowering the support threshold might also increase the number of spurious associations detected. To ensure that identified associations are generalizable, they could first be distilled from a training dataset, before having their support and confidence assessed in a separate test dataset.</a:t>
            </a:r>
          </a:p>
          <a:p>
            <a:endParaRPr lang="en-IN" dirty="0"/>
          </a:p>
        </p:txBody>
      </p:sp>
    </p:spTree>
    <p:extLst>
      <p:ext uri="{BB962C8B-B14F-4D97-AF65-F5344CB8AC3E}">
        <p14:creationId xmlns:p14="http://schemas.microsoft.com/office/powerpoint/2010/main" val="3445599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3048127"/>
          </a:xfrm>
        </p:spPr>
        <p:txBody>
          <a:bodyPr>
            <a:normAutofit fontScale="62500" lnSpcReduction="20000"/>
          </a:bodyPr>
          <a:lstStyle/>
          <a:p>
            <a:pPr fontAlgn="base"/>
            <a:r>
              <a:rPr lang="en-US" dirty="0"/>
              <a:t>Step 3:Figure out the z-scores. </a:t>
            </a:r>
            <a:endParaRPr lang="en-US" dirty="0" smtClean="0"/>
          </a:p>
          <a:p>
            <a:pPr fontAlgn="base"/>
            <a:r>
              <a:rPr lang="en-US" dirty="0" smtClean="0"/>
              <a:t>Plug </a:t>
            </a:r>
            <a:r>
              <a:rPr lang="en-US" dirty="0"/>
              <a:t>the first X value (in my graph above, it’s 75) into the z value formula and solve. The μ (the mean), is 100 from the sample graph. You can get these figures (including σ, the standard deviation) from your answers in step 1 :</a:t>
            </a:r>
          </a:p>
          <a:p>
            <a:pPr fontAlgn="base"/>
            <a:endParaRPr lang="en-US" dirty="0"/>
          </a:p>
          <a:p>
            <a:pPr fontAlgn="base"/>
            <a:r>
              <a:rPr lang="en-US" dirty="0"/>
              <a:t>z score formula</a:t>
            </a:r>
          </a:p>
          <a:p>
            <a:pPr fontAlgn="base"/>
            <a:endParaRPr lang="en-US" dirty="0"/>
          </a:p>
          <a:p>
            <a:pPr fontAlgn="base"/>
            <a:r>
              <a:rPr lang="en-US" dirty="0"/>
              <a:t>*Note: if the formula confuses you, all this formula is asking you to do is:</a:t>
            </a:r>
          </a:p>
          <a:p>
            <a:pPr fontAlgn="base"/>
            <a:r>
              <a:rPr lang="en-US" dirty="0"/>
              <a:t>subtract the mean from X</a:t>
            </a:r>
          </a:p>
          <a:p>
            <a:pPr fontAlgn="base"/>
            <a:r>
              <a:rPr lang="en-US" dirty="0"/>
              <a:t>divide by the standard deviation.</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z score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934" y="3131438"/>
            <a:ext cx="1471896" cy="65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28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4008564"/>
          </a:xfrm>
        </p:spPr>
        <p:txBody>
          <a:bodyPr>
            <a:normAutofit fontScale="85000" lnSpcReduction="20000"/>
          </a:bodyPr>
          <a:lstStyle/>
          <a:p>
            <a:pPr fontAlgn="base"/>
            <a:r>
              <a:rPr lang="en-US" b="1" dirty="0"/>
              <a:t>Step 4:</a:t>
            </a:r>
            <a:r>
              <a:rPr lang="en-US" dirty="0"/>
              <a:t> </a:t>
            </a:r>
            <a:r>
              <a:rPr lang="en-US" i="1" dirty="0"/>
              <a:t>Repeat step 3 for the second X</a:t>
            </a:r>
            <a:r>
              <a:rPr lang="en-US" dirty="0"/>
              <a:t>.</a:t>
            </a:r>
          </a:p>
          <a:p>
            <a:pPr fontAlgn="base"/>
            <a:r>
              <a:rPr lang="en-US" b="1" dirty="0"/>
              <a:t>Step 5:</a:t>
            </a:r>
            <a:r>
              <a:rPr lang="en-US" dirty="0"/>
              <a:t> </a:t>
            </a:r>
            <a:r>
              <a:rPr lang="en-US" i="1" dirty="0"/>
              <a:t>Take the numbers from step 3 and 4 and use them to find the area in the </a:t>
            </a:r>
            <a:r>
              <a:rPr lang="en-US" i="1" dirty="0">
                <a:hlinkClick r:id="rId2"/>
              </a:rPr>
              <a:t>z-table</a:t>
            </a:r>
            <a:r>
              <a:rPr lang="en-US" i="1" dirty="0" smtClean="0"/>
              <a:t>.</a:t>
            </a:r>
          </a:p>
          <a:p>
            <a:pPr fontAlgn="base"/>
            <a:r>
              <a:rPr lang="en-US" b="1" dirty="0"/>
              <a:t>Step 6a:</a:t>
            </a:r>
            <a:endParaRPr lang="en-US" dirty="0"/>
          </a:p>
          <a:p>
            <a:pPr fontAlgn="base"/>
            <a:r>
              <a:rPr lang="en-US" i="1" dirty="0"/>
              <a:t>Convert the answer from step 5 into a percentage.</a:t>
            </a:r>
            <a:endParaRPr lang="en-US" dirty="0"/>
          </a:p>
          <a:p>
            <a:pPr fontAlgn="base"/>
            <a:r>
              <a:rPr lang="en-US" dirty="0"/>
              <a:t>For example, 0.1293 is 12.93%.</a:t>
            </a:r>
          </a:p>
          <a:p>
            <a:pPr fontAlgn="base"/>
            <a:r>
              <a:rPr lang="en-US" dirty="0"/>
              <a:t>That’s it–skip step 6b!</a:t>
            </a:r>
          </a:p>
          <a:p>
            <a:pPr fontAlgn="base"/>
            <a:r>
              <a:rPr lang="en-US" b="1" dirty="0"/>
              <a:t>Step 6b</a:t>
            </a:r>
            <a:endParaRPr lang="en-US" dirty="0"/>
          </a:p>
          <a:p>
            <a:pPr fontAlgn="base"/>
            <a:r>
              <a:rPr lang="en-US" i="1" dirty="0"/>
              <a:t>Multiply the sample size (found in step 1) by the z-value you found in step 4</a:t>
            </a:r>
            <a:r>
              <a:rPr lang="en-US" dirty="0"/>
              <a:t>. For example, 0.300 * 100 = 30.</a:t>
            </a:r>
          </a:p>
          <a:p>
            <a:pPr fontAlgn="base"/>
            <a:r>
              <a:rPr lang="en-US" dirty="0"/>
              <a:t>That’s it!</a:t>
            </a:r>
          </a:p>
          <a:p>
            <a:pPr fontAlgn="base"/>
            <a:endParaRPr lang="en-US" dirty="0"/>
          </a:p>
        </p:txBody>
      </p:sp>
    </p:spTree>
    <p:extLst>
      <p:ext uri="{BB962C8B-B14F-4D97-AF65-F5344CB8AC3E}">
        <p14:creationId xmlns:p14="http://schemas.microsoft.com/office/powerpoint/2010/main" val="1559368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BAA7-77FE-456D-8198-6805BA88AFEF}"/>
              </a:ext>
            </a:extLst>
          </p:cNvPr>
          <p:cNvSpPr>
            <a:spLocks noGrp="1"/>
          </p:cNvSpPr>
          <p:nvPr>
            <p:ph type="title"/>
          </p:nvPr>
        </p:nvSpPr>
        <p:spPr/>
        <p:txBody>
          <a:bodyPr/>
          <a:lstStyle/>
          <a:p>
            <a:r>
              <a:rPr lang="en-IN" dirty="0"/>
              <a:t>Normal Distribution</a:t>
            </a:r>
          </a:p>
        </p:txBody>
      </p:sp>
      <p:sp>
        <p:nvSpPr>
          <p:cNvPr id="3" name="Content Placeholder 2">
            <a:extLst>
              <a:ext uri="{FF2B5EF4-FFF2-40B4-BE49-F238E27FC236}">
                <a16:creationId xmlns:a16="http://schemas.microsoft.com/office/drawing/2014/main" xmlns="" id="{49D45029-01C7-478B-8CC4-CA095313734B}"/>
              </a:ext>
            </a:extLst>
          </p:cNvPr>
          <p:cNvSpPr>
            <a:spLocks noGrp="1"/>
          </p:cNvSpPr>
          <p:nvPr>
            <p:ph idx="1"/>
          </p:nvPr>
        </p:nvSpPr>
        <p:spPr>
          <a:xfrm>
            <a:off x="838200" y="1825625"/>
            <a:ext cx="10515600" cy="4867406"/>
          </a:xfrm>
        </p:spPr>
        <p:txBody>
          <a:bodyPr/>
          <a:lstStyle/>
          <a:p>
            <a:r>
              <a:rPr lang="en-US" dirty="0"/>
              <a:t>They are approximately symmetrical, and the mode is close to the </a:t>
            </a:r>
            <a:r>
              <a:rPr lang="en-US" dirty="0" err="1"/>
              <a:t>centre</a:t>
            </a:r>
            <a:r>
              <a:rPr lang="en-US" dirty="0"/>
              <a:t> of the distribution.</a:t>
            </a:r>
          </a:p>
          <a:p>
            <a:r>
              <a:rPr lang="en-US" dirty="0"/>
              <a:t>The mean, median, and mode are close together.</a:t>
            </a:r>
          </a:p>
          <a:p>
            <a:r>
              <a:rPr lang="en-US" dirty="0"/>
              <a:t>The shape of the distribution can be approximated by a bell: nearly flat on top, then decreasing more quickly, then decreasing more slowly toward the tails of the distribution. </a:t>
            </a:r>
          </a:p>
          <a:p>
            <a:r>
              <a:rPr lang="en-US" dirty="0"/>
              <a:t>This implies that values close to the mean are relatively frequent, and values farther from the mean tend to occur less frequently.</a:t>
            </a:r>
          </a:p>
          <a:p>
            <a:endParaRPr lang="en-IN" dirty="0"/>
          </a:p>
        </p:txBody>
      </p:sp>
      <p:sp>
        <p:nvSpPr>
          <p:cNvPr id="4" name="TextBox 3">
            <a:extLst>
              <a:ext uri="{FF2B5EF4-FFF2-40B4-BE49-F238E27FC236}">
                <a16:creationId xmlns:a16="http://schemas.microsoft.com/office/drawing/2014/main" xmlns="" id="{6BBC0606-92B4-4491-9197-1BC5A2692387}"/>
              </a:ext>
            </a:extLst>
          </p:cNvPr>
          <p:cNvSpPr txBox="1"/>
          <p:nvPr/>
        </p:nvSpPr>
        <p:spPr>
          <a:xfrm>
            <a:off x="3374796" y="5957740"/>
            <a:ext cx="2825902" cy="369332"/>
          </a:xfrm>
          <a:prstGeom prst="rect">
            <a:avLst/>
          </a:prstGeom>
          <a:noFill/>
        </p:spPr>
        <p:txBody>
          <a:bodyPr wrap="none" rtlCol="0">
            <a:spAutoFit/>
          </a:bodyPr>
          <a:lstStyle/>
          <a:p>
            <a:r>
              <a:rPr lang="en-IN" dirty="0"/>
              <a:t>Probability Density Function</a:t>
            </a:r>
          </a:p>
        </p:txBody>
      </p:sp>
      <p:pic>
        <p:nvPicPr>
          <p:cNvPr id="9220" name="Picture 4" descr="probability distribution function for normal">
            <a:extLst>
              <a:ext uri="{FF2B5EF4-FFF2-40B4-BE49-F238E27FC236}">
                <a16:creationId xmlns:a16="http://schemas.microsoft.com/office/drawing/2014/main" xmlns="" id="{15498EB3-617D-4D6F-9BE5-7083599B3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770" y="5656438"/>
            <a:ext cx="3199909" cy="97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60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BAA7-77FE-456D-8198-6805BA88AFEF}"/>
              </a:ext>
            </a:extLst>
          </p:cNvPr>
          <p:cNvSpPr>
            <a:spLocks noGrp="1"/>
          </p:cNvSpPr>
          <p:nvPr>
            <p:ph type="title"/>
          </p:nvPr>
        </p:nvSpPr>
        <p:spPr/>
        <p:txBody>
          <a:bodyPr/>
          <a:lstStyle/>
          <a:p>
            <a:r>
              <a:rPr lang="en-IN" dirty="0"/>
              <a:t>Normal Distribution</a:t>
            </a:r>
          </a:p>
        </p:txBody>
      </p:sp>
      <p:pic>
        <p:nvPicPr>
          <p:cNvPr id="8196" name="Picture 4" descr="shape of the normal distribution">
            <a:extLst>
              <a:ext uri="{FF2B5EF4-FFF2-40B4-BE49-F238E27FC236}">
                <a16:creationId xmlns:a16="http://schemas.microsoft.com/office/drawing/2014/main" xmlns="" id="{AA0D3C04-F761-4D8E-9D5A-D34B71AE6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66" y="1973932"/>
            <a:ext cx="8008493" cy="452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1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DF6231-69CA-41D5-B300-46654C7F1834}"/>
              </a:ext>
            </a:extLst>
          </p:cNvPr>
          <p:cNvSpPr>
            <a:spLocks noGrp="1"/>
          </p:cNvSpPr>
          <p:nvPr>
            <p:ph type="title"/>
          </p:nvPr>
        </p:nvSpPr>
        <p:spPr/>
        <p:txBody>
          <a:bodyPr/>
          <a:lstStyle/>
          <a:p>
            <a:r>
              <a:rPr lang="en-IN" b="1" dirty="0"/>
              <a:t>Nominal Variable (Unordered list)</a:t>
            </a:r>
            <a:endParaRPr lang="en-IN" dirty="0"/>
          </a:p>
        </p:txBody>
      </p:sp>
      <p:sp>
        <p:nvSpPr>
          <p:cNvPr id="3" name="Content Placeholder 2">
            <a:extLst>
              <a:ext uri="{FF2B5EF4-FFF2-40B4-BE49-F238E27FC236}">
                <a16:creationId xmlns:a16="http://schemas.microsoft.com/office/drawing/2014/main" xmlns="" id="{817F3071-7E36-446B-9461-5E05762F7CD6}"/>
              </a:ext>
            </a:extLst>
          </p:cNvPr>
          <p:cNvSpPr>
            <a:spLocks noGrp="1"/>
          </p:cNvSpPr>
          <p:nvPr>
            <p:ph idx="1"/>
          </p:nvPr>
        </p:nvSpPr>
        <p:spPr>
          <a:xfrm>
            <a:off x="838200" y="1825624"/>
            <a:ext cx="10515600" cy="3707910"/>
          </a:xfrm>
        </p:spPr>
        <p:txBody>
          <a:bodyPr>
            <a:normAutofit/>
          </a:bodyPr>
          <a:lstStyle/>
          <a:p>
            <a:r>
              <a:rPr lang="en-US" dirty="0"/>
              <a:t>A variable that has two or more categories, without any implied ordering.</a:t>
            </a:r>
          </a:p>
          <a:p>
            <a:pPr fontAlgn="base"/>
            <a:r>
              <a:rPr lang="en-US" b="1" dirty="0"/>
              <a:t>Examples : </a:t>
            </a:r>
            <a:r>
              <a:rPr lang="en-US" dirty="0"/>
              <a:t/>
            </a:r>
            <a:br>
              <a:rPr lang="en-US" dirty="0"/>
            </a:br>
            <a:r>
              <a:rPr lang="en-US" dirty="0"/>
              <a:t>   </a:t>
            </a:r>
            <a:r>
              <a:rPr lang="en-US" sz="2400" dirty="0"/>
              <a:t>Gender - Male, Female</a:t>
            </a:r>
          </a:p>
          <a:p>
            <a:pPr marL="457200" lvl="1" indent="0" fontAlgn="base">
              <a:buNone/>
            </a:pPr>
            <a:r>
              <a:rPr lang="en-US" dirty="0"/>
              <a:t>Marital Status - Unmarried, Married, Divorcee</a:t>
            </a:r>
          </a:p>
          <a:p>
            <a:pPr marL="457200" lvl="1" indent="0" fontAlgn="base">
              <a:buNone/>
            </a:pPr>
            <a:r>
              <a:rPr lang="en-US" dirty="0"/>
              <a:t>State - New Delhi, Haryana, Illinois, Michigan</a:t>
            </a:r>
          </a:p>
          <a:p>
            <a:endParaRPr lang="en-IN" dirty="0"/>
          </a:p>
        </p:txBody>
      </p:sp>
    </p:spTree>
    <p:extLst>
      <p:ext uri="{BB962C8B-B14F-4D97-AF65-F5344CB8AC3E}">
        <p14:creationId xmlns:p14="http://schemas.microsoft.com/office/powerpoint/2010/main" val="2571218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8BAA7-77FE-456D-8198-6805BA88AFEF}"/>
              </a:ext>
            </a:extLst>
          </p:cNvPr>
          <p:cNvSpPr>
            <a:spLocks noGrp="1"/>
          </p:cNvSpPr>
          <p:nvPr>
            <p:ph type="title"/>
          </p:nvPr>
        </p:nvSpPr>
        <p:spPr/>
        <p:txBody>
          <a:bodyPr/>
          <a:lstStyle/>
          <a:p>
            <a:r>
              <a:rPr lang="en-IN" dirty="0"/>
              <a:t>Normal Distribution</a:t>
            </a:r>
          </a:p>
        </p:txBody>
      </p:sp>
      <p:pic>
        <p:nvPicPr>
          <p:cNvPr id="8194" name="Picture 2" descr="histogram of thickness of metal part">
            <a:extLst>
              <a:ext uri="{FF2B5EF4-FFF2-40B4-BE49-F238E27FC236}">
                <a16:creationId xmlns:a16="http://schemas.microsoft.com/office/drawing/2014/main" xmlns="" id="{73644BF9-E4DA-48AF-B8C8-5C3316DA0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07" y="1556404"/>
            <a:ext cx="5695018" cy="477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19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a16="http://schemas.microsoft.com/office/drawing/2014/main" xmlns=""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6A4AC562-BEA6-41E9-B02C-98496DF44092}"/>
              </a:ext>
            </a:extLst>
          </p:cNvPr>
          <p:cNvPicPr>
            <a:picLocks noChangeAspect="1"/>
          </p:cNvPicPr>
          <p:nvPr/>
        </p:nvPicPr>
        <p:blipFill rotWithShape="1">
          <a:blip r:embed="rId2"/>
          <a:srcRect l="25247" t="50920" r="27427" b="21330"/>
          <a:stretch/>
        </p:blipFill>
        <p:spPr>
          <a:xfrm>
            <a:off x="838200" y="3926864"/>
            <a:ext cx="7513948" cy="2478285"/>
          </a:xfrm>
          <a:prstGeom prst="rect">
            <a:avLst/>
          </a:prstGeom>
        </p:spPr>
      </p:pic>
    </p:spTree>
    <p:extLst>
      <p:ext uri="{BB962C8B-B14F-4D97-AF65-F5344CB8AC3E}">
        <p14:creationId xmlns:p14="http://schemas.microsoft.com/office/powerpoint/2010/main" val="621055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774EFDF-ED5E-4EF6-87F4-AD54BF0AA9A5}"/>
              </a:ext>
            </a:extLst>
          </p:cNvPr>
          <p:cNvPicPr>
            <a:picLocks noChangeAspect="1"/>
          </p:cNvPicPr>
          <p:nvPr/>
        </p:nvPicPr>
        <p:blipFill rotWithShape="1">
          <a:blip r:embed="rId2"/>
          <a:srcRect l="8298" t="31915" r="19735" b="20425"/>
          <a:stretch/>
        </p:blipFill>
        <p:spPr>
          <a:xfrm>
            <a:off x="1060315" y="972764"/>
            <a:ext cx="8774350" cy="3268495"/>
          </a:xfrm>
          <a:prstGeom prst="rect">
            <a:avLst/>
          </a:prstGeom>
        </p:spPr>
      </p:pic>
    </p:spTree>
    <p:extLst>
      <p:ext uri="{BB962C8B-B14F-4D97-AF65-F5344CB8AC3E}">
        <p14:creationId xmlns:p14="http://schemas.microsoft.com/office/powerpoint/2010/main" val="55967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E8CAECD-7FD2-499D-A14B-F341E570AE69}"/>
              </a:ext>
            </a:extLst>
          </p:cNvPr>
          <p:cNvPicPr>
            <a:picLocks noChangeAspect="1"/>
          </p:cNvPicPr>
          <p:nvPr/>
        </p:nvPicPr>
        <p:blipFill rotWithShape="1">
          <a:blip r:embed="rId2"/>
          <a:srcRect l="7101" t="10354" r="16143" b="23830"/>
          <a:stretch/>
        </p:blipFill>
        <p:spPr>
          <a:xfrm>
            <a:off x="865762" y="710118"/>
            <a:ext cx="9358008" cy="4513635"/>
          </a:xfrm>
          <a:prstGeom prst="rect">
            <a:avLst/>
          </a:prstGeom>
        </p:spPr>
      </p:pic>
    </p:spTree>
    <p:extLst>
      <p:ext uri="{BB962C8B-B14F-4D97-AF65-F5344CB8AC3E}">
        <p14:creationId xmlns:p14="http://schemas.microsoft.com/office/powerpoint/2010/main" val="440757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a16="http://schemas.microsoft.com/office/drawing/2014/main" xmlns=""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xmlns="" id="{B4D36E33-149C-4F32-B582-73FF63F0B9AB}"/>
              </a:ext>
            </a:extLst>
          </p:cNvPr>
          <p:cNvPicPr>
            <a:picLocks noChangeAspect="1"/>
          </p:cNvPicPr>
          <p:nvPr/>
        </p:nvPicPr>
        <p:blipFill rotWithShape="1">
          <a:blip r:embed="rId2"/>
          <a:srcRect l="24510" t="16898" r="16804" b="58213"/>
          <a:stretch/>
        </p:blipFill>
        <p:spPr>
          <a:xfrm>
            <a:off x="838200" y="4213181"/>
            <a:ext cx="9772863" cy="2331371"/>
          </a:xfrm>
          <a:prstGeom prst="rect">
            <a:avLst/>
          </a:prstGeom>
        </p:spPr>
      </p:pic>
    </p:spTree>
    <p:extLst>
      <p:ext uri="{BB962C8B-B14F-4D97-AF65-F5344CB8AC3E}">
        <p14:creationId xmlns:p14="http://schemas.microsoft.com/office/powerpoint/2010/main" val="1776446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DDF169-B23E-464E-BC7B-A0B94C7A1DB1}"/>
              </a:ext>
            </a:extLst>
          </p:cNvPr>
          <p:cNvSpPr>
            <a:spLocks noGrp="1"/>
          </p:cNvSpPr>
          <p:nvPr>
            <p:ph type="title"/>
          </p:nvPr>
        </p:nvSpPr>
        <p:spPr/>
        <p:txBody>
          <a:bodyPr/>
          <a:lstStyle/>
          <a:p>
            <a:r>
              <a:rPr lang="en-IN" dirty="0"/>
              <a:t>Feature Scaling</a:t>
            </a:r>
          </a:p>
        </p:txBody>
      </p:sp>
      <p:pic>
        <p:nvPicPr>
          <p:cNvPr id="4" name="Picture 3">
            <a:extLst>
              <a:ext uri="{FF2B5EF4-FFF2-40B4-BE49-F238E27FC236}">
                <a16:creationId xmlns:a16="http://schemas.microsoft.com/office/drawing/2014/main" xmlns="" id="{3ADDBB17-6DBC-4C24-B4AE-82EFFAF8061A}"/>
              </a:ext>
            </a:extLst>
          </p:cNvPr>
          <p:cNvPicPr>
            <a:picLocks noChangeAspect="1"/>
          </p:cNvPicPr>
          <p:nvPr/>
        </p:nvPicPr>
        <p:blipFill rotWithShape="1">
          <a:blip r:embed="rId2"/>
          <a:srcRect l="18710" t="14984" r="16264" b="57113"/>
          <a:stretch/>
        </p:blipFill>
        <p:spPr>
          <a:xfrm>
            <a:off x="952107" y="2111605"/>
            <a:ext cx="9958743" cy="2403834"/>
          </a:xfrm>
          <a:prstGeom prst="rect">
            <a:avLst/>
          </a:prstGeom>
        </p:spPr>
      </p:pic>
    </p:spTree>
    <p:extLst>
      <p:ext uri="{BB962C8B-B14F-4D97-AF65-F5344CB8AC3E}">
        <p14:creationId xmlns:p14="http://schemas.microsoft.com/office/powerpoint/2010/main" val="1642963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DDF169-B23E-464E-BC7B-A0B94C7A1DB1}"/>
              </a:ext>
            </a:extLst>
          </p:cNvPr>
          <p:cNvSpPr>
            <a:spLocks noGrp="1"/>
          </p:cNvSpPr>
          <p:nvPr>
            <p:ph type="title"/>
          </p:nvPr>
        </p:nvSpPr>
        <p:spPr/>
        <p:txBody>
          <a:bodyPr/>
          <a:lstStyle/>
          <a:p>
            <a:r>
              <a:rPr lang="en-IN" dirty="0"/>
              <a:t>Feature Scaling</a:t>
            </a:r>
          </a:p>
        </p:txBody>
      </p:sp>
      <p:pic>
        <p:nvPicPr>
          <p:cNvPr id="3" name="Picture 2">
            <a:extLst>
              <a:ext uri="{FF2B5EF4-FFF2-40B4-BE49-F238E27FC236}">
                <a16:creationId xmlns:a16="http://schemas.microsoft.com/office/drawing/2014/main" xmlns="" id="{83B1455F-823A-4B78-B28D-D582E9AB57BC}"/>
              </a:ext>
            </a:extLst>
          </p:cNvPr>
          <p:cNvPicPr>
            <a:picLocks noChangeAspect="1"/>
          </p:cNvPicPr>
          <p:nvPr/>
        </p:nvPicPr>
        <p:blipFill rotWithShape="1">
          <a:blip r:embed="rId2"/>
          <a:srcRect l="21264" t="20344" r="25541" b="48453"/>
          <a:stretch/>
        </p:blipFill>
        <p:spPr>
          <a:xfrm>
            <a:off x="612742" y="2017336"/>
            <a:ext cx="10028452" cy="3308808"/>
          </a:xfrm>
          <a:prstGeom prst="rect">
            <a:avLst/>
          </a:prstGeom>
        </p:spPr>
      </p:pic>
    </p:spTree>
    <p:extLst>
      <p:ext uri="{BB962C8B-B14F-4D97-AF65-F5344CB8AC3E}">
        <p14:creationId xmlns:p14="http://schemas.microsoft.com/office/powerpoint/2010/main" val="2740983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92458C-8284-4EB2-BC86-6247DA009EBB}"/>
              </a:ext>
            </a:extLst>
          </p:cNvPr>
          <p:cNvSpPr>
            <a:spLocks noGrp="1"/>
          </p:cNvSpPr>
          <p:nvPr>
            <p:ph type="title"/>
          </p:nvPr>
        </p:nvSpPr>
        <p:spPr/>
        <p:txBody>
          <a:bodyPr/>
          <a:lstStyle/>
          <a:p>
            <a:r>
              <a:rPr lang="en-IN" dirty="0"/>
              <a:t>Simple Linear Regression</a:t>
            </a:r>
          </a:p>
        </p:txBody>
      </p:sp>
      <p:sp>
        <p:nvSpPr>
          <p:cNvPr id="3" name="Content Placeholder 2">
            <a:extLst>
              <a:ext uri="{FF2B5EF4-FFF2-40B4-BE49-F238E27FC236}">
                <a16:creationId xmlns:a16="http://schemas.microsoft.com/office/drawing/2014/main" xmlns="" id="{30D63583-DD97-4BDA-8C1A-85F93197BE54}"/>
              </a:ext>
            </a:extLst>
          </p:cNvPr>
          <p:cNvSpPr>
            <a:spLocks noGrp="1"/>
          </p:cNvSpPr>
          <p:nvPr>
            <p:ph idx="1"/>
          </p:nvPr>
        </p:nvSpPr>
        <p:spPr/>
        <p:txBody>
          <a:bodyPr/>
          <a:lstStyle/>
          <a:p>
            <a:r>
              <a:rPr lang="en-US" b="1" dirty="0"/>
              <a:t>Simple linear regression</a:t>
            </a:r>
            <a:r>
              <a:rPr lang="en-US" dirty="0"/>
              <a:t> is a statistical method that allows us to summarize and study relationships between two continuous (quantitative) variables:</a:t>
            </a:r>
          </a:p>
          <a:p>
            <a:r>
              <a:rPr lang="en-US" dirty="0"/>
              <a:t>One variable, denoted </a:t>
            </a:r>
            <a:r>
              <a:rPr lang="en-US" i="1" dirty="0"/>
              <a:t>x</a:t>
            </a:r>
            <a:r>
              <a:rPr lang="en-US" dirty="0"/>
              <a:t>, is regarded as the </a:t>
            </a:r>
            <a:r>
              <a:rPr lang="en-US" b="1" dirty="0"/>
              <a:t>predictor</a:t>
            </a:r>
            <a:r>
              <a:rPr lang="en-US" dirty="0"/>
              <a:t>, </a:t>
            </a:r>
            <a:r>
              <a:rPr lang="en-US" b="1" dirty="0"/>
              <a:t>explanatory</a:t>
            </a:r>
            <a:r>
              <a:rPr lang="en-US" dirty="0"/>
              <a:t>, or </a:t>
            </a:r>
            <a:r>
              <a:rPr lang="en-US" b="1" dirty="0"/>
              <a:t>independent</a:t>
            </a:r>
            <a:r>
              <a:rPr lang="en-US" dirty="0"/>
              <a:t> variable.</a:t>
            </a:r>
          </a:p>
          <a:p>
            <a:r>
              <a:rPr lang="en-US" dirty="0"/>
              <a:t>The other variable, denoted </a:t>
            </a:r>
            <a:r>
              <a:rPr lang="en-US" i="1" dirty="0"/>
              <a:t>y</a:t>
            </a:r>
            <a:r>
              <a:rPr lang="en-US" dirty="0"/>
              <a:t>, is regarded as the </a:t>
            </a:r>
            <a:r>
              <a:rPr lang="en-US" b="1" dirty="0"/>
              <a:t>response</a:t>
            </a:r>
            <a:r>
              <a:rPr lang="en-US" dirty="0"/>
              <a:t>, </a:t>
            </a:r>
            <a:r>
              <a:rPr lang="en-US" b="1" dirty="0"/>
              <a:t>outcome</a:t>
            </a:r>
            <a:r>
              <a:rPr lang="en-US" dirty="0"/>
              <a:t>, or </a:t>
            </a:r>
            <a:r>
              <a:rPr lang="en-US" b="1" dirty="0"/>
              <a:t>dependent</a:t>
            </a:r>
            <a:r>
              <a:rPr lang="en-US" dirty="0"/>
              <a:t> variable.</a:t>
            </a:r>
          </a:p>
          <a:p>
            <a:endParaRPr lang="en-IN" dirty="0"/>
          </a:p>
        </p:txBody>
      </p:sp>
    </p:spTree>
    <p:extLst>
      <p:ext uri="{BB962C8B-B14F-4D97-AF65-F5344CB8AC3E}">
        <p14:creationId xmlns:p14="http://schemas.microsoft.com/office/powerpoint/2010/main" val="6872218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92458C-8284-4EB2-BC86-6247DA009EBB}"/>
              </a:ext>
            </a:extLst>
          </p:cNvPr>
          <p:cNvSpPr>
            <a:spLocks noGrp="1"/>
          </p:cNvSpPr>
          <p:nvPr>
            <p:ph type="title"/>
          </p:nvPr>
        </p:nvSpPr>
        <p:spPr/>
        <p:txBody>
          <a:bodyPr/>
          <a:lstStyle/>
          <a:p>
            <a:r>
              <a:rPr lang="en-IN" dirty="0"/>
              <a:t>Simple Linear Regression</a:t>
            </a:r>
          </a:p>
        </p:txBody>
      </p:sp>
      <p:pic>
        <p:nvPicPr>
          <p:cNvPr id="1026" name="Picture 2" descr="fahrenheit vs celsius plot">
            <a:extLst>
              <a:ext uri="{FF2B5EF4-FFF2-40B4-BE49-F238E27FC236}">
                <a16:creationId xmlns:a16="http://schemas.microsoft.com/office/drawing/2014/main" xmlns="" id="{C4A2D08E-88E9-48CF-90F2-7181AE1A1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874" y="1864103"/>
            <a:ext cx="6950108" cy="462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6557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a16="http://schemas.microsoft.com/office/drawing/2014/main" xmlns="" id="{262644BA-61AA-4B61-833A-89B93C51B6C7}"/>
              </a:ext>
            </a:extLst>
          </p:cNvPr>
          <p:cNvSpPr>
            <a:spLocks noGrp="1"/>
          </p:cNvSpPr>
          <p:nvPr>
            <p:ph idx="1"/>
          </p:nvPr>
        </p:nvSpPr>
        <p:spPr/>
        <p:txBody>
          <a:bodyPr>
            <a:normAutofit/>
          </a:bodyPr>
          <a:lstStyle/>
          <a:p>
            <a:r>
              <a:rPr lang="en-IN" dirty="0"/>
              <a:t>Deterministic</a:t>
            </a:r>
          </a:p>
          <a:p>
            <a:pPr lvl="1">
              <a:lnSpc>
                <a:spcPct val="100000"/>
              </a:lnSpc>
            </a:pPr>
            <a:r>
              <a:rPr lang="en-IN" dirty="0"/>
              <a:t>Temperature conversion</a:t>
            </a:r>
          </a:p>
          <a:p>
            <a:pPr lvl="1"/>
            <a:r>
              <a:rPr lang="en-US" dirty="0"/>
              <a:t>Circumference = π × diameter</a:t>
            </a:r>
          </a:p>
          <a:p>
            <a:pPr lvl="1"/>
            <a:r>
              <a:rPr lang="en-US" dirty="0"/>
              <a:t>Hooke's Law: </a:t>
            </a:r>
            <a:r>
              <a:rPr lang="en-US" i="1" dirty="0"/>
              <a:t>Y</a:t>
            </a:r>
            <a:r>
              <a:rPr lang="en-US" dirty="0"/>
              <a:t> = α +</a:t>
            </a:r>
            <a:r>
              <a:rPr lang="en-US" i="1" dirty="0"/>
              <a:t> βX</a:t>
            </a:r>
            <a:r>
              <a:rPr lang="en-US" dirty="0"/>
              <a:t>, where </a:t>
            </a:r>
            <a:r>
              <a:rPr lang="en-US" i="1" dirty="0"/>
              <a:t>Y</a:t>
            </a:r>
            <a:r>
              <a:rPr lang="en-US" dirty="0"/>
              <a:t> = amount of stretch in a spring, and </a:t>
            </a:r>
            <a:r>
              <a:rPr lang="en-US" i="1" dirty="0"/>
              <a:t>X</a:t>
            </a:r>
            <a:r>
              <a:rPr lang="en-US" dirty="0"/>
              <a:t> = applied weight.</a:t>
            </a:r>
          </a:p>
          <a:p>
            <a:pPr lvl="1"/>
            <a:r>
              <a:rPr lang="en-US" dirty="0"/>
              <a:t>Ohm's Law: </a:t>
            </a:r>
            <a:r>
              <a:rPr lang="en-US" i="1" dirty="0"/>
              <a:t>I</a:t>
            </a:r>
            <a:r>
              <a:rPr lang="en-US" dirty="0"/>
              <a:t> = </a:t>
            </a:r>
            <a:r>
              <a:rPr lang="en-US" i="1" dirty="0"/>
              <a:t>V</a:t>
            </a:r>
            <a:r>
              <a:rPr lang="en-US" dirty="0"/>
              <a:t>/</a:t>
            </a:r>
            <a:r>
              <a:rPr lang="en-US" i="1" dirty="0"/>
              <a:t>r</a:t>
            </a:r>
            <a:r>
              <a:rPr lang="en-US" dirty="0"/>
              <a:t>, where </a:t>
            </a:r>
            <a:r>
              <a:rPr lang="en-US" i="1" dirty="0"/>
              <a:t>V</a:t>
            </a:r>
            <a:r>
              <a:rPr lang="en-US" dirty="0"/>
              <a:t> = voltage applied, </a:t>
            </a:r>
            <a:r>
              <a:rPr lang="en-US" i="1" dirty="0"/>
              <a:t>r</a:t>
            </a:r>
            <a:r>
              <a:rPr lang="en-US" dirty="0"/>
              <a:t> = resistance, and </a:t>
            </a:r>
            <a:r>
              <a:rPr lang="en-US" i="1" dirty="0"/>
              <a:t>I</a:t>
            </a:r>
            <a:r>
              <a:rPr lang="en-US" dirty="0"/>
              <a:t> = current.</a:t>
            </a:r>
          </a:p>
          <a:p>
            <a:pPr lvl="1"/>
            <a:r>
              <a:rPr lang="en-US" dirty="0"/>
              <a:t>Boyle's Law: For a constant temperature, </a:t>
            </a:r>
            <a:r>
              <a:rPr lang="en-US" i="1" dirty="0"/>
              <a:t>P</a:t>
            </a:r>
            <a:r>
              <a:rPr lang="en-US" dirty="0"/>
              <a:t> = α/</a:t>
            </a:r>
            <a:r>
              <a:rPr lang="en-US" i="1" dirty="0"/>
              <a:t>V</a:t>
            </a:r>
            <a:r>
              <a:rPr lang="en-US" dirty="0"/>
              <a:t>, where </a:t>
            </a:r>
            <a:r>
              <a:rPr lang="en-US" i="1" dirty="0"/>
              <a:t>P</a:t>
            </a:r>
            <a:r>
              <a:rPr lang="en-US" dirty="0"/>
              <a:t> = pressure, α = constant for each gas, and </a:t>
            </a:r>
            <a:r>
              <a:rPr lang="en-US" i="1" dirty="0"/>
              <a:t>V</a:t>
            </a:r>
            <a:r>
              <a:rPr lang="en-US" dirty="0"/>
              <a:t> = volume of gas.</a:t>
            </a:r>
          </a:p>
          <a:p>
            <a:pPr lvl="1"/>
            <a:endParaRPr lang="en-IN" dirty="0"/>
          </a:p>
          <a:p>
            <a:endParaRPr lang="en-IN" dirty="0"/>
          </a:p>
          <a:p>
            <a:pPr marL="0" indent="0">
              <a:buNone/>
            </a:pPr>
            <a:endParaRPr lang="en-IN" dirty="0"/>
          </a:p>
        </p:txBody>
      </p:sp>
    </p:spTree>
    <p:extLst>
      <p:ext uri="{BB962C8B-B14F-4D97-AF65-F5344CB8AC3E}">
        <p14:creationId xmlns:p14="http://schemas.microsoft.com/office/powerpoint/2010/main" val="1594565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614D5E-FD62-408E-8E83-09154C6A4E0B}"/>
              </a:ext>
            </a:extLst>
          </p:cNvPr>
          <p:cNvSpPr>
            <a:spLocks noGrp="1"/>
          </p:cNvSpPr>
          <p:nvPr>
            <p:ph type="title"/>
          </p:nvPr>
        </p:nvSpPr>
        <p:spPr/>
        <p:txBody>
          <a:bodyPr/>
          <a:lstStyle/>
          <a:p>
            <a:r>
              <a:rPr lang="en-IN" b="1" dirty="0"/>
              <a:t>Ordinal Variable (Ordered list)</a:t>
            </a:r>
            <a:endParaRPr lang="en-IN" dirty="0"/>
          </a:p>
        </p:txBody>
      </p:sp>
      <p:sp>
        <p:nvSpPr>
          <p:cNvPr id="3" name="Content Placeholder 2">
            <a:extLst>
              <a:ext uri="{FF2B5EF4-FFF2-40B4-BE49-F238E27FC236}">
                <a16:creationId xmlns:a16="http://schemas.microsoft.com/office/drawing/2014/main" xmlns="" id="{1D2898B3-5985-45D7-8FAE-A9588327CC64}"/>
              </a:ext>
            </a:extLst>
          </p:cNvPr>
          <p:cNvSpPr>
            <a:spLocks noGrp="1"/>
          </p:cNvSpPr>
          <p:nvPr>
            <p:ph idx="1"/>
          </p:nvPr>
        </p:nvSpPr>
        <p:spPr/>
        <p:txBody>
          <a:bodyPr/>
          <a:lstStyle/>
          <a:p>
            <a:pPr fontAlgn="base"/>
            <a:r>
              <a:rPr lang="en-US" dirty="0"/>
              <a:t>A variable that has two or more categories, with clear ordering.</a:t>
            </a:r>
            <a:br>
              <a:rPr lang="en-US" dirty="0"/>
            </a:br>
            <a:r>
              <a:rPr lang="en-US" dirty="0"/>
              <a:t/>
            </a:r>
            <a:br>
              <a:rPr lang="en-US" dirty="0"/>
            </a:br>
            <a:r>
              <a:rPr lang="en-US" b="1" dirty="0"/>
              <a:t>Examples : </a:t>
            </a:r>
            <a:endParaRPr lang="en-US" dirty="0"/>
          </a:p>
          <a:p>
            <a:pPr fontAlgn="base"/>
            <a:r>
              <a:rPr lang="en-US" dirty="0"/>
              <a:t>Scale - Strongly Disagree, Disagree, Neutral, Agree, Strongly Agree</a:t>
            </a:r>
          </a:p>
          <a:p>
            <a:pPr fontAlgn="base"/>
            <a:r>
              <a:rPr lang="en-US" dirty="0"/>
              <a:t>Rating - Very low, Low, Medium, Great, Very great</a:t>
            </a:r>
          </a:p>
          <a:p>
            <a:endParaRPr lang="en-IN" dirty="0"/>
          </a:p>
        </p:txBody>
      </p:sp>
    </p:spTree>
    <p:extLst>
      <p:ext uri="{BB962C8B-B14F-4D97-AF65-F5344CB8AC3E}">
        <p14:creationId xmlns:p14="http://schemas.microsoft.com/office/powerpoint/2010/main" val="25873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a16="http://schemas.microsoft.com/office/drawing/2014/main" xmlns="" id="{262644BA-61AA-4B61-833A-89B93C51B6C7}"/>
              </a:ext>
            </a:extLst>
          </p:cNvPr>
          <p:cNvSpPr>
            <a:spLocks noGrp="1"/>
          </p:cNvSpPr>
          <p:nvPr>
            <p:ph idx="1"/>
          </p:nvPr>
        </p:nvSpPr>
        <p:spPr/>
        <p:txBody>
          <a:bodyPr>
            <a:normAutofit fontScale="92500" lnSpcReduction="20000"/>
          </a:bodyPr>
          <a:lstStyle/>
          <a:p>
            <a:r>
              <a:rPr lang="en-IN" dirty="0"/>
              <a:t>Statistical</a:t>
            </a:r>
          </a:p>
          <a:p>
            <a:r>
              <a:rPr lang="en-US" dirty="0"/>
              <a:t>Height and weight — as height increases, you'd expect weight to increase, but not perfectly.</a:t>
            </a:r>
          </a:p>
          <a:p>
            <a:r>
              <a:rPr lang="en-US" dirty="0"/>
              <a:t>Alcohol consumed and blood alcohol content — as alcohol consumption increases, you'd expect one's blood alcohol content to increase, but not perfectly.</a:t>
            </a:r>
          </a:p>
          <a:p>
            <a:r>
              <a:rPr lang="en-US" dirty="0"/>
              <a:t>Vital lung capacity and pack-years of smoking — as amount of smoking increases (as quantified by the number of pack-years of smoking), you'd expect lung function (as quantified by vital lung capacity) to decrease, but not perfectly.</a:t>
            </a:r>
          </a:p>
          <a:p>
            <a:r>
              <a:rPr lang="en-US" dirty="0"/>
              <a:t>Driving speed and gas mileage — as driving speed increases, you'd expect gas mileage to decrease, but not perfectly.</a:t>
            </a:r>
          </a:p>
          <a:p>
            <a:endParaRPr lang="en-IN" dirty="0"/>
          </a:p>
          <a:p>
            <a:pPr marL="0" indent="0">
              <a:buNone/>
            </a:pPr>
            <a:endParaRPr lang="en-IN" dirty="0"/>
          </a:p>
        </p:txBody>
      </p:sp>
    </p:spTree>
    <p:extLst>
      <p:ext uri="{BB962C8B-B14F-4D97-AF65-F5344CB8AC3E}">
        <p14:creationId xmlns:p14="http://schemas.microsoft.com/office/powerpoint/2010/main" val="26537007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 Time Example</a:t>
            </a:r>
            <a:endParaRPr lang="en-IN" dirty="0"/>
          </a:p>
        </p:txBody>
      </p:sp>
      <p:sp>
        <p:nvSpPr>
          <p:cNvPr id="3" name="Content Placeholder 2"/>
          <p:cNvSpPr>
            <a:spLocks noGrp="1"/>
          </p:cNvSpPr>
          <p:nvPr>
            <p:ph idx="1"/>
          </p:nvPr>
        </p:nvSpPr>
        <p:spPr>
          <a:xfrm>
            <a:off x="838200" y="1490472"/>
            <a:ext cx="10515600" cy="4686491"/>
          </a:xfrm>
        </p:spPr>
        <p:txBody>
          <a:bodyPr>
            <a:normAutofit lnSpcReduction="10000"/>
          </a:bodyPr>
          <a:lstStyle/>
          <a:p>
            <a:r>
              <a:rPr lang="en-US" dirty="0"/>
              <a:t>We have a dataset which contains information about relationship between ‘number of hours studied’ and ‘marks obtained’. </a:t>
            </a:r>
            <a:endParaRPr lang="en-US" dirty="0" smtClean="0"/>
          </a:p>
          <a:p>
            <a:r>
              <a:rPr lang="en-US" dirty="0" smtClean="0"/>
              <a:t>Many </a:t>
            </a:r>
            <a:r>
              <a:rPr lang="en-US" dirty="0"/>
              <a:t>students have been observed and their hours of study and grade are recorded. </a:t>
            </a:r>
            <a:endParaRPr lang="en-US" dirty="0" smtClean="0"/>
          </a:p>
          <a:p>
            <a:r>
              <a:rPr lang="en-US" dirty="0" smtClean="0"/>
              <a:t>This </a:t>
            </a:r>
            <a:r>
              <a:rPr lang="en-US" dirty="0"/>
              <a:t>will be our training data. Goal is to design a model that can predict marks if given the number of hours studied. </a:t>
            </a:r>
            <a:endParaRPr lang="en-US" dirty="0" smtClean="0"/>
          </a:p>
          <a:p>
            <a:r>
              <a:rPr lang="en-US" dirty="0" smtClean="0"/>
              <a:t>Using </a:t>
            </a:r>
            <a:r>
              <a:rPr lang="en-US" dirty="0"/>
              <a:t>the training data, a regression line is obtained which will give minimum error. </a:t>
            </a:r>
            <a:endParaRPr lang="en-US" dirty="0" smtClean="0"/>
          </a:p>
          <a:p>
            <a:r>
              <a:rPr lang="en-US" dirty="0" smtClean="0"/>
              <a:t>This </a:t>
            </a:r>
            <a:r>
              <a:rPr lang="en-US" dirty="0"/>
              <a:t>linear equation is then used for any new data</a:t>
            </a:r>
            <a:r>
              <a:rPr lang="en-US" dirty="0" smtClean="0"/>
              <a:t>.</a:t>
            </a:r>
          </a:p>
          <a:p>
            <a:r>
              <a:rPr lang="en-US" dirty="0" smtClean="0"/>
              <a:t>That </a:t>
            </a:r>
            <a:r>
              <a:rPr lang="en-US" dirty="0"/>
              <a:t>is, if we give number of hours studied by a student as an input, our model should predict their mark with minimum error.</a:t>
            </a:r>
            <a:endParaRPr lang="en-IN" dirty="0"/>
          </a:p>
        </p:txBody>
      </p:sp>
    </p:spTree>
    <p:extLst>
      <p:ext uri="{BB962C8B-B14F-4D97-AF65-F5344CB8AC3E}">
        <p14:creationId xmlns:p14="http://schemas.microsoft.com/office/powerpoint/2010/main" val="13175030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7DDABB9-8D1B-4B9F-B544-01383D18F4D3}"/>
              </a:ext>
            </a:extLst>
          </p:cNvPr>
          <p:cNvPicPr>
            <a:picLocks noChangeAspect="1"/>
          </p:cNvPicPr>
          <p:nvPr/>
        </p:nvPicPr>
        <p:blipFill rotWithShape="1">
          <a:blip r:embed="rId3"/>
          <a:srcRect l="6223" t="16880" r="8404" b="21419"/>
          <a:stretch/>
        </p:blipFill>
        <p:spPr>
          <a:xfrm>
            <a:off x="797667" y="1313233"/>
            <a:ext cx="10408597" cy="4231533"/>
          </a:xfrm>
          <a:prstGeom prst="rect">
            <a:avLst/>
          </a:prstGeom>
        </p:spPr>
      </p:pic>
    </p:spTree>
    <p:extLst>
      <p:ext uri="{BB962C8B-B14F-4D97-AF65-F5344CB8AC3E}">
        <p14:creationId xmlns:p14="http://schemas.microsoft.com/office/powerpoint/2010/main" val="12307107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1521079"/>
          </a:xfrm>
        </p:spPr>
        <p:txBody>
          <a:bodyPr/>
          <a:lstStyle/>
          <a:p>
            <a:r>
              <a:rPr lang="en-US" dirty="0"/>
              <a:t>The values b0 and b1 must be chosen so that they minimize the error. </a:t>
            </a:r>
            <a:endParaRPr lang="en-US" dirty="0" smtClean="0"/>
          </a:p>
          <a:p>
            <a:r>
              <a:rPr lang="en-US" dirty="0" smtClean="0"/>
              <a:t>If </a:t>
            </a:r>
            <a:r>
              <a:rPr lang="en-US" dirty="0"/>
              <a:t>sum of squared error is taken as a metric to evaluate the model, then goal to obtain a line that best reduces the error</a:t>
            </a:r>
            <a:r>
              <a:rPr lang="en-US" dirty="0" smtClean="0"/>
              <a:t>.</a:t>
            </a:r>
          </a:p>
          <a:p>
            <a:endParaRPr lang="en-IN" dirty="0"/>
          </a:p>
        </p:txBody>
      </p:sp>
      <p:pic>
        <p:nvPicPr>
          <p:cNvPr id="53250" name="Picture 2" descr="https://cdn-images-1.medium.com/max/800/1*Utp8sgyLk7H39qOQY9pf1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966" y="3657600"/>
            <a:ext cx="8346141" cy="8686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70432" y="4965192"/>
            <a:ext cx="9637776" cy="369332"/>
          </a:xfrm>
          <a:prstGeom prst="rect">
            <a:avLst/>
          </a:prstGeom>
          <a:noFill/>
        </p:spPr>
        <p:txBody>
          <a:bodyPr wrap="square" rtlCol="0">
            <a:spAutoFit/>
          </a:bodyPr>
          <a:lstStyle/>
          <a:p>
            <a:r>
              <a:rPr lang="en-US" dirty="0"/>
              <a:t>If we don’t square the error, then positive and negative point will cancel out each other.</a:t>
            </a:r>
            <a:endParaRPr lang="en-IN" dirty="0"/>
          </a:p>
        </p:txBody>
      </p:sp>
    </p:spTree>
    <p:extLst>
      <p:ext uri="{BB962C8B-B14F-4D97-AF65-F5344CB8AC3E}">
        <p14:creationId xmlns:p14="http://schemas.microsoft.com/office/powerpoint/2010/main" val="30893079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624967"/>
          </a:xfrm>
        </p:spPr>
        <p:txBody>
          <a:bodyPr/>
          <a:lstStyle/>
          <a:p>
            <a:r>
              <a:rPr lang="en-US" dirty="0"/>
              <a:t>For model with one predictor</a:t>
            </a:r>
            <a:r>
              <a:rPr lang="en-US" dirty="0" smtClean="0"/>
              <a:t>,</a:t>
            </a:r>
          </a:p>
          <a:p>
            <a:endParaRPr lang="en-IN" dirty="0"/>
          </a:p>
        </p:txBody>
      </p:sp>
      <p:pic>
        <p:nvPicPr>
          <p:cNvPr id="54274" name="Picture 2" descr="https://cdn-images-1.medium.com/max/800/1*1evY0PuCUENCpDP_QRpl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639" y="2505456"/>
            <a:ext cx="3456432" cy="832104"/>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s://cdn-images-1.medium.com/max/800/1*Cx1Yej9zLVI1O16I3mODq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687" y="3548824"/>
            <a:ext cx="4627173" cy="128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100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2536063"/>
          </a:xfrm>
        </p:spPr>
        <p:txBody>
          <a:bodyPr>
            <a:normAutofit/>
          </a:bodyPr>
          <a:lstStyle/>
          <a:p>
            <a:r>
              <a:rPr lang="en-US" b="1" i="1" dirty="0"/>
              <a:t>Exploring ‘b1’</a:t>
            </a:r>
            <a:endParaRPr lang="en-US" dirty="0"/>
          </a:p>
          <a:p>
            <a:r>
              <a:rPr lang="en-US" dirty="0"/>
              <a:t>If b1 &gt; 0, then x(predictor) and y(target) have a positive relationship. That is increase in x will increase y.</a:t>
            </a:r>
          </a:p>
          <a:p>
            <a:r>
              <a:rPr lang="en-US" dirty="0"/>
              <a:t>If b1 &lt; 0, then x(predictor) and y(target) have a negative relationship. That is increase in x will decrease y</a:t>
            </a:r>
            <a:r>
              <a:rPr lang="en-US" dirty="0" smtClean="0"/>
              <a:t>.</a:t>
            </a:r>
          </a:p>
          <a:p>
            <a:endParaRPr lang="en-US" dirty="0" smtClean="0"/>
          </a:p>
          <a:p>
            <a:endParaRPr lang="en-US" dirty="0"/>
          </a:p>
          <a:p>
            <a:endParaRPr lang="en-US" dirty="0" smtClean="0"/>
          </a:p>
          <a:p>
            <a:endParaRPr lang="en-US" dirty="0"/>
          </a:p>
          <a:p>
            <a:endParaRPr lang="en-IN" dirty="0"/>
          </a:p>
        </p:txBody>
      </p:sp>
    </p:spTree>
    <p:extLst>
      <p:ext uri="{BB962C8B-B14F-4D97-AF65-F5344CB8AC3E}">
        <p14:creationId xmlns:p14="http://schemas.microsoft.com/office/powerpoint/2010/main" val="13415724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4438015"/>
          </a:xfrm>
        </p:spPr>
        <p:txBody>
          <a:bodyPr>
            <a:normAutofit fontScale="92500" lnSpcReduction="20000"/>
          </a:bodyPr>
          <a:lstStyle/>
          <a:p>
            <a:r>
              <a:rPr lang="en-US" b="1" i="1" dirty="0"/>
              <a:t>Exploring ‘b0’</a:t>
            </a:r>
            <a:endParaRPr lang="en-US" dirty="0"/>
          </a:p>
          <a:p>
            <a:r>
              <a:rPr lang="en-US" dirty="0"/>
              <a:t>If the model does not include x=0, then the prediction will become meaningless with only b0. For example, we have a dataset that relates height(x) and weight(y). Taking x=0(that is height as 0), will make equation have only b0 value which is completely meaningless as in real-time height and weight can never be zero. This resulted due to considering the model values beyond its scope.</a:t>
            </a:r>
          </a:p>
          <a:p>
            <a:r>
              <a:rPr lang="en-US" dirty="0"/>
              <a:t>If the model includes value 0, then ‘b0’ will be the average of all predicted values when x=0. But, setting zero for all the predictor variables is often impossible.</a:t>
            </a:r>
          </a:p>
          <a:p>
            <a:r>
              <a:rPr lang="en-US" dirty="0"/>
              <a:t>The value of b0 guarantee that residual have mean zero. If there is no ‘b0’ term, then regression will be forced to pass over the origin. Both the regression co-efficient and prediction will be biased.</a:t>
            </a:r>
          </a:p>
          <a:p>
            <a:endParaRPr lang="en-US" dirty="0" smtClean="0"/>
          </a:p>
          <a:p>
            <a:endParaRPr lang="en-US" dirty="0"/>
          </a:p>
          <a:p>
            <a:endParaRPr lang="en-US" dirty="0" smtClean="0"/>
          </a:p>
          <a:p>
            <a:endParaRPr lang="en-US" dirty="0"/>
          </a:p>
          <a:p>
            <a:endParaRPr lang="en-IN" dirty="0"/>
          </a:p>
        </p:txBody>
      </p:sp>
    </p:spTree>
    <p:extLst>
      <p:ext uri="{BB962C8B-B14F-4D97-AF65-F5344CB8AC3E}">
        <p14:creationId xmlns:p14="http://schemas.microsoft.com/office/powerpoint/2010/main" val="10764196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73219F7-804F-47B1-9814-4A3F39258855}"/>
              </a:ext>
            </a:extLst>
          </p:cNvPr>
          <p:cNvPicPr>
            <a:picLocks noChangeAspect="1"/>
          </p:cNvPicPr>
          <p:nvPr/>
        </p:nvPicPr>
        <p:blipFill rotWithShape="1">
          <a:blip r:embed="rId2"/>
          <a:srcRect l="5903" t="10709" r="9282" b="10709"/>
          <a:stretch/>
        </p:blipFill>
        <p:spPr>
          <a:xfrm>
            <a:off x="719847" y="734438"/>
            <a:ext cx="10340502" cy="5389123"/>
          </a:xfrm>
          <a:prstGeom prst="rect">
            <a:avLst/>
          </a:prstGeom>
        </p:spPr>
      </p:pic>
    </p:spTree>
    <p:extLst>
      <p:ext uri="{BB962C8B-B14F-4D97-AF65-F5344CB8AC3E}">
        <p14:creationId xmlns:p14="http://schemas.microsoft.com/office/powerpoint/2010/main" val="16066206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17DD35A-697F-4C79-A394-0206B8F537B2}"/>
              </a:ext>
            </a:extLst>
          </p:cNvPr>
          <p:cNvPicPr>
            <a:picLocks noChangeAspect="1"/>
          </p:cNvPicPr>
          <p:nvPr/>
        </p:nvPicPr>
        <p:blipFill rotWithShape="1">
          <a:blip r:embed="rId2"/>
          <a:srcRect l="7978" t="12199" r="8804" b="9929"/>
          <a:stretch/>
        </p:blipFill>
        <p:spPr>
          <a:xfrm>
            <a:off x="972766" y="836579"/>
            <a:ext cx="10145949" cy="5340486"/>
          </a:xfrm>
          <a:prstGeom prst="rect">
            <a:avLst/>
          </a:prstGeom>
        </p:spPr>
      </p:pic>
    </p:spTree>
    <p:extLst>
      <p:ext uri="{BB962C8B-B14F-4D97-AF65-F5344CB8AC3E}">
        <p14:creationId xmlns:p14="http://schemas.microsoft.com/office/powerpoint/2010/main" val="1839039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E21F5AF-3603-4990-B1D6-25F38D5A5B39}"/>
              </a:ext>
            </a:extLst>
          </p:cNvPr>
          <p:cNvPicPr>
            <a:picLocks noChangeAspect="1"/>
          </p:cNvPicPr>
          <p:nvPr/>
        </p:nvPicPr>
        <p:blipFill rotWithShape="1">
          <a:blip r:embed="rId2"/>
          <a:srcRect l="11585" t="22962" r="8583" b="13928"/>
          <a:stretch/>
        </p:blipFill>
        <p:spPr>
          <a:xfrm>
            <a:off x="1352145" y="1507786"/>
            <a:ext cx="9319098" cy="4143983"/>
          </a:xfrm>
          <a:prstGeom prst="rect">
            <a:avLst/>
          </a:prstGeom>
        </p:spPr>
      </p:pic>
      <p:sp>
        <p:nvSpPr>
          <p:cNvPr id="3" name="TextBox 2">
            <a:extLst>
              <a:ext uri="{FF2B5EF4-FFF2-40B4-BE49-F238E27FC236}">
                <a16:creationId xmlns:a16="http://schemas.microsoft.com/office/drawing/2014/main" xmlns="" id="{E1512695-3A60-4D72-B3C6-BA923AF30FBC}"/>
              </a:ext>
            </a:extLst>
          </p:cNvPr>
          <p:cNvSpPr txBox="1"/>
          <p:nvPr/>
        </p:nvSpPr>
        <p:spPr>
          <a:xfrm>
            <a:off x="2665379" y="515566"/>
            <a:ext cx="7208127" cy="769441"/>
          </a:xfrm>
          <a:prstGeom prst="rect">
            <a:avLst/>
          </a:prstGeom>
          <a:noFill/>
        </p:spPr>
        <p:txBody>
          <a:bodyPr wrap="none" rtlCol="0">
            <a:spAutoFit/>
          </a:bodyPr>
          <a:lstStyle/>
          <a:p>
            <a:r>
              <a:rPr lang="en-IN" sz="4400" dirty="0"/>
              <a:t>Ordinary Least Square Method</a:t>
            </a:r>
          </a:p>
        </p:txBody>
      </p:sp>
    </p:spTree>
    <p:extLst>
      <p:ext uri="{BB962C8B-B14F-4D97-AF65-F5344CB8AC3E}">
        <p14:creationId xmlns:p14="http://schemas.microsoft.com/office/powerpoint/2010/main" val="2205529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7056A4-A43D-4816-B67D-CD4D6261A379}"/>
              </a:ext>
            </a:extLst>
          </p:cNvPr>
          <p:cNvSpPr>
            <a:spLocks noGrp="1"/>
          </p:cNvSpPr>
          <p:nvPr>
            <p:ph type="title"/>
          </p:nvPr>
        </p:nvSpPr>
        <p:spPr/>
        <p:txBody>
          <a:bodyPr/>
          <a:lstStyle/>
          <a:p>
            <a:r>
              <a:rPr lang="en-IN" b="1" dirty="0"/>
              <a:t>Interval</a:t>
            </a:r>
            <a:endParaRPr lang="en-IN" dirty="0"/>
          </a:p>
        </p:txBody>
      </p:sp>
      <p:sp>
        <p:nvSpPr>
          <p:cNvPr id="3" name="Content Placeholder 2">
            <a:extLst>
              <a:ext uri="{FF2B5EF4-FFF2-40B4-BE49-F238E27FC236}">
                <a16:creationId xmlns:a16="http://schemas.microsoft.com/office/drawing/2014/main" xmlns="" id="{EBF69BCA-118E-4E10-A6FF-2782AC04009C}"/>
              </a:ext>
            </a:extLst>
          </p:cNvPr>
          <p:cNvSpPr>
            <a:spLocks noGrp="1"/>
          </p:cNvSpPr>
          <p:nvPr>
            <p:ph idx="1"/>
          </p:nvPr>
        </p:nvSpPr>
        <p:spPr/>
        <p:txBody>
          <a:bodyPr>
            <a:normAutofit fontScale="92500" lnSpcReduction="10000"/>
          </a:bodyPr>
          <a:lstStyle/>
          <a:p>
            <a:r>
              <a:rPr lang="en-US" dirty="0"/>
              <a:t>An interval variable is similar to an ordinal variable, except that the intervals between the values of the interval variable are equally spaced.</a:t>
            </a:r>
          </a:p>
          <a:p>
            <a:r>
              <a:rPr lang="en-US" dirty="0"/>
              <a:t> In other words, it has order and equal intervals.</a:t>
            </a:r>
          </a:p>
          <a:p>
            <a:pPr marL="0" indent="0" fontAlgn="base">
              <a:buNone/>
            </a:pPr>
            <a:r>
              <a:rPr lang="en-US" b="1" dirty="0"/>
              <a:t>Examples : </a:t>
            </a:r>
            <a:endParaRPr lang="en-US" dirty="0"/>
          </a:p>
          <a:p>
            <a:pPr fontAlgn="base"/>
            <a:r>
              <a:rPr lang="en-US" dirty="0"/>
              <a:t>Temperature in Celsius - Temperature of 30°C is higher than 20°C, and temperature of 20°C is higher than 10°C. The size of these intervals  is the same.</a:t>
            </a:r>
          </a:p>
          <a:p>
            <a:pPr fontAlgn="base"/>
            <a:r>
              <a:rPr lang="en-US" dirty="0"/>
              <a:t>Annual Income in Dollars - Three people who make $5,000, $10,000 and $15,000. The second person makes $5,000 more than the first person and $5,000 less than the third person, and the size of these intervals  is the same.</a:t>
            </a:r>
          </a:p>
          <a:p>
            <a:endParaRPr lang="en-IN" dirty="0"/>
          </a:p>
        </p:txBody>
      </p:sp>
    </p:spTree>
    <p:extLst>
      <p:ext uri="{BB962C8B-B14F-4D97-AF65-F5344CB8AC3E}">
        <p14:creationId xmlns:p14="http://schemas.microsoft.com/office/powerpoint/2010/main" val="4231432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730CC2-BF64-41A3-BDE0-3C6EF7B0275D}"/>
              </a:ext>
            </a:extLst>
          </p:cNvPr>
          <p:cNvSpPr>
            <a:spLocks noGrp="1"/>
          </p:cNvSpPr>
          <p:nvPr>
            <p:ph type="title"/>
          </p:nvPr>
        </p:nvSpPr>
        <p:spPr/>
        <p:txBody>
          <a:bodyPr/>
          <a:lstStyle/>
          <a:p>
            <a:r>
              <a:rPr lang="en-IN" dirty="0"/>
              <a:t>Types of Relationships</a:t>
            </a:r>
          </a:p>
        </p:txBody>
      </p:sp>
      <p:pic>
        <p:nvPicPr>
          <p:cNvPr id="2050" name="Picture 2" descr="skin cancer vs state latitude plot">
            <a:extLst>
              <a:ext uri="{FF2B5EF4-FFF2-40B4-BE49-F238E27FC236}">
                <a16:creationId xmlns:a16="http://schemas.microsoft.com/office/drawing/2014/main" xmlns="" id="{8D48A02C-F25B-4DAA-ACEC-B598B4C48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522" y="1690688"/>
            <a:ext cx="7592505" cy="501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49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3074" name="Picture 2" descr="weight vs height plot">
            <a:extLst>
              <a:ext uri="{FF2B5EF4-FFF2-40B4-BE49-F238E27FC236}">
                <a16:creationId xmlns:a16="http://schemas.microsoft.com/office/drawing/2014/main" xmlns="" id="{2F32CDAF-FFC8-4BE0-8E38-4A736E525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021" y="1305760"/>
            <a:ext cx="7185778" cy="478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001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7" name="Picture 6">
            <a:extLst>
              <a:ext uri="{FF2B5EF4-FFF2-40B4-BE49-F238E27FC236}">
                <a16:creationId xmlns:a16="http://schemas.microsoft.com/office/drawing/2014/main" xmlns="" id="{075670AC-4F43-47B4-89E8-D578613B2540}"/>
              </a:ext>
            </a:extLst>
          </p:cNvPr>
          <p:cNvPicPr>
            <a:picLocks noChangeAspect="1"/>
          </p:cNvPicPr>
          <p:nvPr/>
        </p:nvPicPr>
        <p:blipFill rotWithShape="1">
          <a:blip r:embed="rId3"/>
          <a:srcRect l="27371" t="54982" r="16495" b="27010"/>
          <a:stretch/>
        </p:blipFill>
        <p:spPr>
          <a:xfrm>
            <a:off x="1036948" y="1583703"/>
            <a:ext cx="11023321" cy="1989056"/>
          </a:xfrm>
          <a:prstGeom prst="rect">
            <a:avLst/>
          </a:prstGeom>
        </p:spPr>
      </p:pic>
      <p:pic>
        <p:nvPicPr>
          <p:cNvPr id="8" name="Picture 7">
            <a:extLst>
              <a:ext uri="{FF2B5EF4-FFF2-40B4-BE49-F238E27FC236}">
                <a16:creationId xmlns:a16="http://schemas.microsoft.com/office/drawing/2014/main" xmlns="" id="{9684D9DA-6A2B-4C26-BEEA-75E62C29BE2E}"/>
              </a:ext>
            </a:extLst>
          </p:cNvPr>
          <p:cNvPicPr>
            <a:picLocks noChangeAspect="1"/>
          </p:cNvPicPr>
          <p:nvPr/>
        </p:nvPicPr>
        <p:blipFill rotWithShape="1">
          <a:blip r:embed="rId4"/>
          <a:srcRect l="27835" t="31477" r="59716" b="30135"/>
          <a:stretch/>
        </p:blipFill>
        <p:spPr>
          <a:xfrm>
            <a:off x="1131215" y="3132355"/>
            <a:ext cx="2036191" cy="3531933"/>
          </a:xfrm>
          <a:prstGeom prst="rect">
            <a:avLst/>
          </a:prstGeom>
        </p:spPr>
      </p:pic>
      <p:sp>
        <p:nvSpPr>
          <p:cNvPr id="9" name="TextBox 8">
            <a:extLst>
              <a:ext uri="{FF2B5EF4-FFF2-40B4-BE49-F238E27FC236}">
                <a16:creationId xmlns:a16="http://schemas.microsoft.com/office/drawing/2014/main" xmlns="" id="{6C4D9195-59C6-44F1-B277-F1080FD56144}"/>
              </a:ext>
            </a:extLst>
          </p:cNvPr>
          <p:cNvSpPr txBox="1"/>
          <p:nvPr/>
        </p:nvSpPr>
        <p:spPr>
          <a:xfrm>
            <a:off x="3261673" y="3563332"/>
            <a:ext cx="8356968" cy="1754326"/>
          </a:xfrm>
          <a:prstGeom prst="rect">
            <a:avLst/>
          </a:prstGeom>
          <a:noFill/>
        </p:spPr>
        <p:txBody>
          <a:bodyPr wrap="none" rtlCol="0">
            <a:spAutoFit/>
          </a:bodyPr>
          <a:lstStyle/>
          <a:p>
            <a:r>
              <a:rPr lang="en-US" dirty="0"/>
              <a:t> it has some "</a:t>
            </a:r>
            <a:r>
              <a:rPr lang="en-US" b="1" dirty="0"/>
              <a:t>prediction error</a:t>
            </a:r>
            <a:r>
              <a:rPr lang="en-US" dirty="0"/>
              <a:t>" (or "</a:t>
            </a:r>
            <a:r>
              <a:rPr lang="en-US" b="1" dirty="0"/>
              <a:t>residual error</a:t>
            </a:r>
            <a:r>
              <a:rPr lang="en-US" dirty="0"/>
              <a:t>"). </a:t>
            </a:r>
          </a:p>
          <a:p>
            <a:r>
              <a:rPr lang="en-US" dirty="0"/>
              <a:t>In fact, the size of its prediction error is 127-120.1 or 6.9 pounds.</a:t>
            </a:r>
          </a:p>
          <a:p>
            <a:r>
              <a:rPr lang="en-US" dirty="0"/>
              <a:t>As you can see, the size of the prediction error depends on the data point. </a:t>
            </a:r>
          </a:p>
          <a:p>
            <a:r>
              <a:rPr lang="en-US" dirty="0"/>
              <a:t>If we didn't know the weight of student 5, the equation of the line would predict his or </a:t>
            </a:r>
          </a:p>
          <a:p>
            <a:r>
              <a:rPr lang="en-US" dirty="0"/>
              <a:t>her weight to be -266.53 + 6.1376(69) or 157 pounds. </a:t>
            </a:r>
          </a:p>
          <a:p>
            <a:r>
              <a:rPr lang="en-US" dirty="0"/>
              <a:t>The size of the prediction error here is 162-157, or 5 pounds.</a:t>
            </a:r>
            <a:endParaRPr lang="en-IN" dirty="0"/>
          </a:p>
        </p:txBody>
      </p:sp>
    </p:spTree>
    <p:extLst>
      <p:ext uri="{BB962C8B-B14F-4D97-AF65-F5344CB8AC3E}">
        <p14:creationId xmlns:p14="http://schemas.microsoft.com/office/powerpoint/2010/main" val="264114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4" name="Picture 3">
            <a:extLst>
              <a:ext uri="{FF2B5EF4-FFF2-40B4-BE49-F238E27FC236}">
                <a16:creationId xmlns:a16="http://schemas.microsoft.com/office/drawing/2014/main" xmlns="" id="{CE8ECBB3-3C76-4F15-A606-6ED908AC3D9E}"/>
              </a:ext>
            </a:extLst>
          </p:cNvPr>
          <p:cNvPicPr>
            <a:picLocks noChangeAspect="1"/>
          </p:cNvPicPr>
          <p:nvPr/>
        </p:nvPicPr>
        <p:blipFill rotWithShape="1">
          <a:blip r:embed="rId2"/>
          <a:srcRect l="26907" t="12784" r="4510" b="44742"/>
          <a:stretch/>
        </p:blipFill>
        <p:spPr>
          <a:xfrm>
            <a:off x="186756" y="1690688"/>
            <a:ext cx="12005244" cy="4182211"/>
          </a:xfrm>
          <a:prstGeom prst="rect">
            <a:avLst/>
          </a:prstGeom>
        </p:spPr>
      </p:pic>
    </p:spTree>
    <p:extLst>
      <p:ext uri="{BB962C8B-B14F-4D97-AF65-F5344CB8AC3E}">
        <p14:creationId xmlns:p14="http://schemas.microsoft.com/office/powerpoint/2010/main" val="1819048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3" name="Picture 2">
            <a:extLst>
              <a:ext uri="{FF2B5EF4-FFF2-40B4-BE49-F238E27FC236}">
                <a16:creationId xmlns:a16="http://schemas.microsoft.com/office/drawing/2014/main" xmlns="" id="{0113DA37-9A77-48B3-B0F0-D1C1CB77BBCB}"/>
              </a:ext>
            </a:extLst>
          </p:cNvPr>
          <p:cNvPicPr>
            <a:picLocks noChangeAspect="1"/>
          </p:cNvPicPr>
          <p:nvPr/>
        </p:nvPicPr>
        <p:blipFill rotWithShape="1">
          <a:blip r:embed="rId2"/>
          <a:srcRect l="26366" t="21718" r="16263" b="24124"/>
          <a:stretch/>
        </p:blipFill>
        <p:spPr>
          <a:xfrm>
            <a:off x="838200" y="1577565"/>
            <a:ext cx="9418163" cy="5001021"/>
          </a:xfrm>
          <a:prstGeom prst="rect">
            <a:avLst/>
          </a:prstGeom>
        </p:spPr>
      </p:pic>
    </p:spTree>
    <p:extLst>
      <p:ext uri="{BB962C8B-B14F-4D97-AF65-F5344CB8AC3E}">
        <p14:creationId xmlns:p14="http://schemas.microsoft.com/office/powerpoint/2010/main" val="3192899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sp>
        <p:nvSpPr>
          <p:cNvPr id="4" name="Content Placeholder 3">
            <a:extLst>
              <a:ext uri="{FF2B5EF4-FFF2-40B4-BE49-F238E27FC236}">
                <a16:creationId xmlns:a16="http://schemas.microsoft.com/office/drawing/2014/main" xmlns="" id="{E9B58AE0-870B-4DC6-8038-485442C786F9}"/>
              </a:ext>
            </a:extLst>
          </p:cNvPr>
          <p:cNvSpPr>
            <a:spLocks noGrp="1"/>
          </p:cNvSpPr>
          <p:nvPr>
            <p:ph idx="1"/>
          </p:nvPr>
        </p:nvSpPr>
        <p:spPr/>
        <p:txBody>
          <a:bodyPr/>
          <a:lstStyle/>
          <a:p>
            <a:r>
              <a:rPr lang="en-US" dirty="0"/>
              <a:t>Based on the least squares criterion, which equation best summarizes the data? </a:t>
            </a:r>
          </a:p>
          <a:p>
            <a:r>
              <a:rPr lang="en-US" dirty="0"/>
              <a:t>The sum of the squared prediction errors is 766.5 for the dashed line, while it is only 597.4 for the solid line. </a:t>
            </a:r>
          </a:p>
          <a:p>
            <a:r>
              <a:rPr lang="en-US" dirty="0"/>
              <a:t>Therefore, of the two lines, the solid line, </a:t>
            </a:r>
            <a:r>
              <a:rPr lang="en-US" i="1" dirty="0"/>
              <a:t>w</a:t>
            </a:r>
            <a:r>
              <a:rPr lang="en-US" dirty="0"/>
              <a:t> = -266.53 + 6.1376h, best summarizes the data.</a:t>
            </a:r>
            <a:endParaRPr lang="en-IN" dirty="0"/>
          </a:p>
        </p:txBody>
      </p:sp>
    </p:spTree>
    <p:extLst>
      <p:ext uri="{BB962C8B-B14F-4D97-AF65-F5344CB8AC3E}">
        <p14:creationId xmlns:p14="http://schemas.microsoft.com/office/powerpoint/2010/main" val="3192699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6" name="Picture 5">
            <a:extLst>
              <a:ext uri="{FF2B5EF4-FFF2-40B4-BE49-F238E27FC236}">
                <a16:creationId xmlns:a16="http://schemas.microsoft.com/office/drawing/2014/main" xmlns="" id="{6B851F2A-30E2-425C-BC12-C35350D51D75}"/>
              </a:ext>
            </a:extLst>
          </p:cNvPr>
          <p:cNvPicPr>
            <a:picLocks noChangeAspect="1"/>
          </p:cNvPicPr>
          <p:nvPr/>
        </p:nvPicPr>
        <p:blipFill rotWithShape="1">
          <a:blip r:embed="rId2"/>
          <a:srcRect l="26581" t="28692" r="5618" b="9423"/>
          <a:stretch/>
        </p:blipFill>
        <p:spPr>
          <a:xfrm>
            <a:off x="838200" y="1690688"/>
            <a:ext cx="10200588" cy="5024219"/>
          </a:xfrm>
          <a:prstGeom prst="rect">
            <a:avLst/>
          </a:prstGeom>
        </p:spPr>
      </p:pic>
    </p:spTree>
    <p:extLst>
      <p:ext uri="{BB962C8B-B14F-4D97-AF65-F5344CB8AC3E}">
        <p14:creationId xmlns:p14="http://schemas.microsoft.com/office/powerpoint/2010/main" val="4073340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791598-E189-4D5A-AE8B-D6E123C9E4D7}"/>
              </a:ext>
            </a:extLst>
          </p:cNvPr>
          <p:cNvSpPr>
            <a:spLocks noGrp="1"/>
          </p:cNvSpPr>
          <p:nvPr>
            <p:ph type="title"/>
          </p:nvPr>
        </p:nvSpPr>
        <p:spPr/>
        <p:txBody>
          <a:bodyPr/>
          <a:lstStyle/>
          <a:p>
            <a:r>
              <a:rPr lang="en-IN" dirty="0"/>
              <a:t>Slope and Intercept calculation</a:t>
            </a:r>
          </a:p>
        </p:txBody>
      </p:sp>
      <p:pic>
        <p:nvPicPr>
          <p:cNvPr id="1026" name="Picture 2" descr="the linear regression equation">
            <a:extLst>
              <a:ext uri="{FF2B5EF4-FFF2-40B4-BE49-F238E27FC236}">
                <a16:creationId xmlns:a16="http://schemas.microsoft.com/office/drawing/2014/main" xmlns="" id="{346E78D7-EDAF-4CDA-9FF9-57065CD94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983" y="2467417"/>
            <a:ext cx="6148067" cy="260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41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B9EAE0-5FA5-451A-A158-BD802E523046}"/>
              </a:ext>
            </a:extLst>
          </p:cNvPr>
          <p:cNvSpPr>
            <a:spLocks noGrp="1"/>
          </p:cNvSpPr>
          <p:nvPr>
            <p:ph type="title"/>
          </p:nvPr>
        </p:nvSpPr>
        <p:spPr/>
        <p:txBody>
          <a:bodyPr>
            <a:normAutofit fontScale="90000"/>
          </a:bodyPr>
          <a:lstStyle/>
          <a:p>
            <a:r>
              <a:rPr lang="en-US" dirty="0"/>
              <a:t>How to Find a Linear Regression Equation: Steps</a:t>
            </a:r>
            <a:br>
              <a:rPr lang="en-US" dirty="0"/>
            </a:br>
            <a:endParaRPr lang="en-IN" dirty="0"/>
          </a:p>
        </p:txBody>
      </p:sp>
      <p:sp>
        <p:nvSpPr>
          <p:cNvPr id="4" name="TextBox 3">
            <a:extLst>
              <a:ext uri="{FF2B5EF4-FFF2-40B4-BE49-F238E27FC236}">
                <a16:creationId xmlns:a16="http://schemas.microsoft.com/office/drawing/2014/main" xmlns="" id="{6B5FFB94-6A33-4E58-8B0B-7F304B254E71}"/>
              </a:ext>
            </a:extLst>
          </p:cNvPr>
          <p:cNvSpPr txBox="1"/>
          <p:nvPr/>
        </p:nvSpPr>
        <p:spPr>
          <a:xfrm>
            <a:off x="961534" y="1464444"/>
            <a:ext cx="9737888" cy="646331"/>
          </a:xfrm>
          <a:prstGeom prst="rect">
            <a:avLst/>
          </a:prstGeom>
          <a:noFill/>
        </p:spPr>
        <p:txBody>
          <a:bodyPr wrap="square" rtlCol="0">
            <a:spAutoFit/>
          </a:bodyPr>
          <a:lstStyle/>
          <a:p>
            <a:r>
              <a:rPr lang="en-US" b="1" dirty="0"/>
              <a:t>Step 1:</a:t>
            </a:r>
            <a:r>
              <a:rPr lang="en-US" dirty="0"/>
              <a:t> </a:t>
            </a:r>
            <a:r>
              <a:rPr lang="en-US" i="1" dirty="0"/>
              <a:t>Make a chart of your data, filling in the columns in the same way as you would fill in the chart if you were finding the Pearson’s Correlation Coefficient.</a:t>
            </a:r>
            <a:endParaRPr lang="en-IN" dirty="0"/>
          </a:p>
        </p:txBody>
      </p:sp>
      <p:graphicFrame>
        <p:nvGraphicFramePr>
          <p:cNvPr id="5" name="Table 4">
            <a:extLst>
              <a:ext uri="{FF2B5EF4-FFF2-40B4-BE49-F238E27FC236}">
                <a16:creationId xmlns:a16="http://schemas.microsoft.com/office/drawing/2014/main" xmlns="" id="{D8779744-BBE4-46FB-90F8-CE83E56F86F4}"/>
              </a:ext>
            </a:extLst>
          </p:cNvPr>
          <p:cNvGraphicFramePr>
            <a:graphicFrameLocks noGrp="1"/>
          </p:cNvGraphicFramePr>
          <p:nvPr>
            <p:extLst>
              <p:ext uri="{D42A27DB-BD31-4B8C-83A1-F6EECF244321}">
                <p14:modId xmlns:p14="http://schemas.microsoft.com/office/powerpoint/2010/main" val="1052293024"/>
              </p:ext>
            </p:extLst>
          </p:nvPr>
        </p:nvGraphicFramePr>
        <p:xfrm>
          <a:off x="1583704" y="2419005"/>
          <a:ext cx="7984500" cy="3200400"/>
        </p:xfrm>
        <a:graphic>
          <a:graphicData uri="http://schemas.openxmlformats.org/drawingml/2006/table">
            <a:tbl>
              <a:tblPr/>
              <a:tblGrid>
                <a:gridCol w="1330750">
                  <a:extLst>
                    <a:ext uri="{9D8B030D-6E8A-4147-A177-3AD203B41FA5}">
                      <a16:colId xmlns:a16="http://schemas.microsoft.com/office/drawing/2014/main" xmlns="" val="2220054328"/>
                    </a:ext>
                  </a:extLst>
                </a:gridCol>
                <a:gridCol w="1330750">
                  <a:extLst>
                    <a:ext uri="{9D8B030D-6E8A-4147-A177-3AD203B41FA5}">
                      <a16:colId xmlns:a16="http://schemas.microsoft.com/office/drawing/2014/main" xmlns="" val="3430903564"/>
                    </a:ext>
                  </a:extLst>
                </a:gridCol>
                <a:gridCol w="1330750">
                  <a:extLst>
                    <a:ext uri="{9D8B030D-6E8A-4147-A177-3AD203B41FA5}">
                      <a16:colId xmlns:a16="http://schemas.microsoft.com/office/drawing/2014/main" xmlns="" val="2251622594"/>
                    </a:ext>
                  </a:extLst>
                </a:gridCol>
                <a:gridCol w="1330750">
                  <a:extLst>
                    <a:ext uri="{9D8B030D-6E8A-4147-A177-3AD203B41FA5}">
                      <a16:colId xmlns:a16="http://schemas.microsoft.com/office/drawing/2014/main" xmlns="" val="1742925257"/>
                    </a:ext>
                  </a:extLst>
                </a:gridCol>
                <a:gridCol w="1330750">
                  <a:extLst>
                    <a:ext uri="{9D8B030D-6E8A-4147-A177-3AD203B41FA5}">
                      <a16:colId xmlns:a16="http://schemas.microsoft.com/office/drawing/2014/main" xmlns="" val="2164493455"/>
                    </a:ext>
                  </a:extLst>
                </a:gridCol>
                <a:gridCol w="1330750">
                  <a:extLst>
                    <a:ext uri="{9D8B030D-6E8A-4147-A177-3AD203B41FA5}">
                      <a16:colId xmlns:a16="http://schemas.microsoft.com/office/drawing/2014/main" xmlns="" val="561678230"/>
                    </a:ext>
                  </a:extLst>
                </a:gridCol>
              </a:tblGrid>
              <a:tr h="0">
                <a:tc>
                  <a:txBody>
                    <a:bodyPr/>
                    <a:lstStyle/>
                    <a:p>
                      <a:pPr algn="l" fontAlgn="base"/>
                      <a:r>
                        <a:rPr lang="en-IN" b="0" cap="all">
                          <a:solidFill>
                            <a:srgbClr val="666666"/>
                          </a:solidFill>
                          <a:effectLst/>
                          <a:latin typeface="inherit"/>
                        </a:rPr>
                        <a:t>SUBJECT</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AGE X</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GLUCOSE LEVEL 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Y</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4231688596"/>
                  </a:ext>
                </a:extLst>
              </a:tr>
              <a:tr h="0">
                <a:tc>
                  <a:txBody>
                    <a:bodyPr/>
                    <a:lstStyle/>
                    <a:p>
                      <a:pPr algn="l" fontAlgn="base"/>
                      <a:r>
                        <a:rPr lang="en-IN" b="0">
                          <a:effectLst/>
                          <a:latin typeface="inherit"/>
                        </a:rPr>
                        <a:t>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1849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9801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4091093297"/>
                  </a:ext>
                </a:extLst>
              </a:tr>
              <a:tr h="0">
                <a:tc>
                  <a:txBody>
                    <a:bodyPr/>
                    <a:lstStyle/>
                    <a:p>
                      <a:pPr algn="l" fontAlgn="base"/>
                      <a:r>
                        <a:rPr lang="en-IN" b="0">
                          <a:effectLst/>
                          <a:latin typeface="inherit"/>
                        </a:rPr>
                        <a:t>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1365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2095694402"/>
                  </a:ext>
                </a:extLst>
              </a:tr>
              <a:tr h="0">
                <a:tc>
                  <a:txBody>
                    <a:bodyPr/>
                    <a:lstStyle/>
                    <a:p>
                      <a:pPr algn="l" fontAlgn="base"/>
                      <a:r>
                        <a:rPr lang="en-IN" b="0">
                          <a:effectLst/>
                          <a:latin typeface="inherit"/>
                        </a:rPr>
                        <a:t>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1975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544249091"/>
                  </a:ext>
                </a:extLst>
              </a:tr>
              <a:tr h="0">
                <a:tc>
                  <a:txBody>
                    <a:bodyPr/>
                    <a:lstStyle/>
                    <a:p>
                      <a:pPr algn="l" fontAlgn="base"/>
                      <a:r>
                        <a:rPr lang="en-IN" b="0">
                          <a:effectLst/>
                          <a:latin typeface="inherit"/>
                        </a:rPr>
                        <a:t>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3150</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1764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2467796438"/>
                  </a:ext>
                </a:extLst>
              </a:tr>
              <a:tr h="0">
                <a:tc>
                  <a:txBody>
                    <a:bodyPr/>
                    <a:lstStyle/>
                    <a:p>
                      <a:pPr algn="l" fontAlgn="base"/>
                      <a:r>
                        <a:rPr lang="en-IN" b="0">
                          <a:effectLst/>
                          <a:latin typeface="inherit"/>
                        </a:rPr>
                        <a:t>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4959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3249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7569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3298494884"/>
                  </a:ext>
                </a:extLst>
              </a:tr>
              <a:tr h="0">
                <a:tc>
                  <a:txBody>
                    <a:bodyPr/>
                    <a:lstStyle/>
                    <a:p>
                      <a:pPr algn="l" fontAlgn="base"/>
                      <a:r>
                        <a:rPr lang="en-IN" b="0">
                          <a:effectLst/>
                          <a:latin typeface="inherit"/>
                        </a:rPr>
                        <a:t>6</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4779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3481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6561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4255669663"/>
                  </a:ext>
                </a:extLst>
              </a:tr>
              <a:tr h="0">
                <a:tc>
                  <a:txBody>
                    <a:bodyPr/>
                    <a:lstStyle/>
                    <a:p>
                      <a:pPr algn="l" fontAlgn="base"/>
                      <a:r>
                        <a:rPr lang="el-GR" b="0">
                          <a:effectLst/>
                          <a:latin typeface="inherit"/>
                        </a:rPr>
                        <a:t>Σ</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247</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486</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20485</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11409</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dirty="0">
                          <a:effectLst/>
                          <a:latin typeface="inherit"/>
                        </a:rPr>
                        <a:t>40022</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3978874164"/>
                  </a:ext>
                </a:extLst>
              </a:tr>
            </a:tbl>
          </a:graphicData>
        </a:graphic>
      </p:graphicFrame>
      <p:sp>
        <p:nvSpPr>
          <p:cNvPr id="6" name="TextBox 5">
            <a:extLst>
              <a:ext uri="{FF2B5EF4-FFF2-40B4-BE49-F238E27FC236}">
                <a16:creationId xmlns:a16="http://schemas.microsoft.com/office/drawing/2014/main" xmlns="" id="{8F733058-1271-4368-9254-9CCD15EB80B6}"/>
              </a:ext>
            </a:extLst>
          </p:cNvPr>
          <p:cNvSpPr txBox="1"/>
          <p:nvPr/>
        </p:nvSpPr>
        <p:spPr>
          <a:xfrm>
            <a:off x="424206" y="5927635"/>
            <a:ext cx="11097012" cy="369332"/>
          </a:xfrm>
          <a:prstGeom prst="rect">
            <a:avLst/>
          </a:prstGeom>
          <a:noFill/>
        </p:spPr>
        <p:txBody>
          <a:bodyPr wrap="none" rtlCol="0">
            <a:spAutoFit/>
          </a:bodyPr>
          <a:lstStyle/>
          <a:p>
            <a:r>
              <a:rPr lang="en-US" dirty="0"/>
              <a:t>From the above table, </a:t>
            </a:r>
            <a:r>
              <a:rPr lang="en-US" dirty="0" err="1"/>
              <a:t>Σx</a:t>
            </a:r>
            <a:r>
              <a:rPr lang="en-US" dirty="0"/>
              <a:t> = 247, </a:t>
            </a:r>
            <a:r>
              <a:rPr lang="en-US" dirty="0" err="1"/>
              <a:t>Σy</a:t>
            </a:r>
            <a:r>
              <a:rPr lang="en-US" dirty="0"/>
              <a:t> = 486, </a:t>
            </a:r>
            <a:r>
              <a:rPr lang="en-US" dirty="0" err="1"/>
              <a:t>Σxy</a:t>
            </a:r>
            <a:r>
              <a:rPr lang="en-US" dirty="0"/>
              <a:t> = 20485, Σx2 = 11409, Σy2 = 40022. n is the sample size (6, in our case).</a:t>
            </a:r>
            <a:endParaRPr lang="en-IN" dirty="0"/>
          </a:p>
        </p:txBody>
      </p:sp>
    </p:spTree>
    <p:extLst>
      <p:ext uri="{BB962C8B-B14F-4D97-AF65-F5344CB8AC3E}">
        <p14:creationId xmlns:p14="http://schemas.microsoft.com/office/powerpoint/2010/main" val="1724450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xmlns="" id="{DA52696A-018B-4887-A17A-7579F2E06015}"/>
              </a:ext>
            </a:extLst>
          </p:cNvPr>
          <p:cNvSpPr>
            <a:spLocks noGrp="1"/>
          </p:cNvSpPr>
          <p:nvPr>
            <p:ph idx="1"/>
          </p:nvPr>
        </p:nvSpPr>
        <p:spPr>
          <a:xfrm>
            <a:off x="838200" y="1825625"/>
            <a:ext cx="10515600" cy="389674"/>
          </a:xfrm>
        </p:spPr>
        <p:txBody>
          <a:bodyPr>
            <a:normAutofit fontScale="92500" lnSpcReduction="20000"/>
          </a:bodyPr>
          <a:lstStyle/>
          <a:p>
            <a:r>
              <a:rPr lang="en-US" b="1"/>
              <a:t>Step 2:</a:t>
            </a:r>
            <a:r>
              <a:rPr lang="en-US"/>
              <a:t> Use the following equations to find a and b.</a:t>
            </a:r>
            <a:endParaRPr lang="en-IN" dirty="0"/>
          </a:p>
        </p:txBody>
      </p:sp>
      <p:pic>
        <p:nvPicPr>
          <p:cNvPr id="3074" name="Picture 2" descr="find a linear regression equation">
            <a:extLst>
              <a:ext uri="{FF2B5EF4-FFF2-40B4-BE49-F238E27FC236}">
                <a16:creationId xmlns:a16="http://schemas.microsoft.com/office/drawing/2014/main" xmlns="" id="{84A45552-65B0-4859-A206-C525BB913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771" y="2967037"/>
            <a:ext cx="5534399" cy="23442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303CE16-4719-4F4A-B3CE-EC0B3E40CCE4}"/>
              </a:ext>
            </a:extLst>
          </p:cNvPr>
          <p:cNvSpPr txBox="1"/>
          <p:nvPr/>
        </p:nvSpPr>
        <p:spPr>
          <a:xfrm>
            <a:off x="9332535" y="3642757"/>
            <a:ext cx="1290738" cy="646331"/>
          </a:xfrm>
          <a:prstGeom prst="rect">
            <a:avLst/>
          </a:prstGeom>
          <a:noFill/>
        </p:spPr>
        <p:txBody>
          <a:bodyPr wrap="none" rtlCol="0">
            <a:spAutoFit/>
          </a:bodyPr>
          <a:lstStyle/>
          <a:p>
            <a:r>
              <a:rPr lang="en-IN" dirty="0"/>
              <a:t>a = </a:t>
            </a:r>
            <a:r>
              <a:rPr lang="en-IN" b="1" dirty="0"/>
              <a:t>65.1416</a:t>
            </a:r>
            <a:r>
              <a:rPr lang="en-IN" dirty="0"/>
              <a:t/>
            </a:r>
            <a:br>
              <a:rPr lang="en-IN" dirty="0"/>
            </a:br>
            <a:r>
              <a:rPr lang="en-IN" dirty="0"/>
              <a:t>b = </a:t>
            </a:r>
            <a:r>
              <a:rPr lang="en-IN" b="1" dirty="0"/>
              <a:t>.385225</a:t>
            </a:r>
            <a:endParaRPr lang="en-IN" dirty="0"/>
          </a:p>
        </p:txBody>
      </p:sp>
    </p:spTree>
    <p:extLst>
      <p:ext uri="{BB962C8B-B14F-4D97-AF65-F5344CB8AC3E}">
        <p14:creationId xmlns:p14="http://schemas.microsoft.com/office/powerpoint/2010/main" val="1126776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A968AD-63FE-4FDD-BCDB-67674B161ACE}"/>
              </a:ext>
            </a:extLst>
          </p:cNvPr>
          <p:cNvSpPr>
            <a:spLocks noGrp="1"/>
          </p:cNvSpPr>
          <p:nvPr>
            <p:ph type="title"/>
          </p:nvPr>
        </p:nvSpPr>
        <p:spPr/>
        <p:txBody>
          <a:bodyPr/>
          <a:lstStyle/>
          <a:p>
            <a:r>
              <a:rPr lang="en-IN" b="1" dirty="0"/>
              <a:t>Ratio</a:t>
            </a:r>
            <a:endParaRPr lang="en-IN" dirty="0"/>
          </a:p>
        </p:txBody>
      </p:sp>
      <p:sp>
        <p:nvSpPr>
          <p:cNvPr id="3" name="Content Placeholder 2">
            <a:extLst>
              <a:ext uri="{FF2B5EF4-FFF2-40B4-BE49-F238E27FC236}">
                <a16:creationId xmlns:a16="http://schemas.microsoft.com/office/drawing/2014/main" xmlns="" id="{4C6109DA-1E94-42B0-82C2-6C2F4BF39E71}"/>
              </a:ext>
            </a:extLst>
          </p:cNvPr>
          <p:cNvSpPr>
            <a:spLocks noGrp="1"/>
          </p:cNvSpPr>
          <p:nvPr>
            <p:ph idx="1"/>
          </p:nvPr>
        </p:nvSpPr>
        <p:spPr/>
        <p:txBody>
          <a:bodyPr>
            <a:normAutofit lnSpcReduction="10000"/>
          </a:bodyPr>
          <a:lstStyle/>
          <a:p>
            <a:pPr fontAlgn="base"/>
            <a:r>
              <a:rPr lang="en-US" dirty="0"/>
              <a:t>It is interval data with a natural zero point. </a:t>
            </a:r>
          </a:p>
          <a:p>
            <a:pPr fontAlgn="base"/>
            <a:r>
              <a:rPr lang="en-US" dirty="0"/>
              <a:t>When the variable equals 0.0, there is none of that variable.</a:t>
            </a:r>
            <a:br>
              <a:rPr lang="en-US" dirty="0"/>
            </a:br>
            <a:r>
              <a:rPr lang="en-US" dirty="0"/>
              <a:t/>
            </a:r>
            <a:br>
              <a:rPr lang="en-US" dirty="0"/>
            </a:br>
            <a:r>
              <a:rPr lang="en-US" b="1" dirty="0"/>
              <a:t>Examples : </a:t>
            </a:r>
            <a:endParaRPr lang="en-US" dirty="0"/>
          </a:p>
          <a:p>
            <a:pPr fontAlgn="base"/>
            <a:r>
              <a:rPr lang="en-US" dirty="0"/>
              <a:t>Height</a:t>
            </a:r>
          </a:p>
          <a:p>
            <a:pPr fontAlgn="base"/>
            <a:r>
              <a:rPr lang="en-US" dirty="0"/>
              <a:t>Weight</a:t>
            </a:r>
          </a:p>
          <a:p>
            <a:pPr fontAlgn="base"/>
            <a:r>
              <a:rPr lang="en-US" dirty="0"/>
              <a:t>Temperature in Kelvin - It is a ratio variable, as 0.0 Kelvin really does mean 'no temperature.</a:t>
            </a:r>
          </a:p>
          <a:p>
            <a:r>
              <a:rPr lang="en-US" dirty="0"/>
              <a:t/>
            </a:r>
            <a:br>
              <a:rPr lang="en-US" dirty="0"/>
            </a:br>
            <a:endParaRPr lang="en-IN" dirty="0"/>
          </a:p>
        </p:txBody>
      </p:sp>
    </p:spTree>
    <p:extLst>
      <p:ext uri="{BB962C8B-B14F-4D97-AF65-F5344CB8AC3E}">
        <p14:creationId xmlns:p14="http://schemas.microsoft.com/office/powerpoint/2010/main" val="3049541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xmlns="" id="{DA52696A-018B-4887-A17A-7579F2E06015}"/>
              </a:ext>
            </a:extLst>
          </p:cNvPr>
          <p:cNvSpPr>
            <a:spLocks noGrp="1"/>
          </p:cNvSpPr>
          <p:nvPr>
            <p:ph idx="1"/>
          </p:nvPr>
        </p:nvSpPr>
        <p:spPr>
          <a:xfrm>
            <a:off x="838200" y="1825624"/>
            <a:ext cx="10515600" cy="4037847"/>
          </a:xfrm>
        </p:spPr>
        <p:txBody>
          <a:bodyPr>
            <a:normAutofit fontScale="77500" lnSpcReduction="20000"/>
          </a:bodyPr>
          <a:lstStyle/>
          <a:p>
            <a:r>
              <a:rPr lang="en-US" b="1" dirty="0"/>
              <a:t>Step 2:</a:t>
            </a:r>
            <a:r>
              <a:rPr lang="en-US" dirty="0"/>
              <a:t> Use the following equations to find a and b.</a:t>
            </a:r>
          </a:p>
          <a:p>
            <a:endParaRPr lang="en-US" dirty="0"/>
          </a:p>
          <a:p>
            <a:pPr marL="0" indent="0" fontAlgn="base">
              <a:buNone/>
            </a:pPr>
            <a:r>
              <a:rPr lang="en-US" b="1" dirty="0"/>
              <a:t>Find a</a:t>
            </a:r>
            <a:r>
              <a:rPr lang="en-US" dirty="0"/>
              <a:t>:</a:t>
            </a:r>
          </a:p>
          <a:p>
            <a:pPr marL="0" indent="0" fontAlgn="base">
              <a:buNone/>
            </a:pPr>
            <a:r>
              <a:rPr lang="en-US" dirty="0"/>
              <a:t>((486 × 11,409) – ((247 × 20,485)) / 6 (11,409) – 247</a:t>
            </a:r>
            <a:r>
              <a:rPr lang="en-US" baseline="30000" dirty="0"/>
              <a:t>2</a:t>
            </a:r>
            <a:r>
              <a:rPr lang="en-US" dirty="0"/>
              <a:t>)</a:t>
            </a:r>
          </a:p>
          <a:p>
            <a:pPr marL="0" indent="0" fontAlgn="base">
              <a:buNone/>
            </a:pPr>
            <a:r>
              <a:rPr lang="en-US" dirty="0"/>
              <a:t>484979 / 7445</a:t>
            </a:r>
          </a:p>
          <a:p>
            <a:pPr marL="0" indent="0" fontAlgn="base">
              <a:buNone/>
            </a:pPr>
            <a:r>
              <a:rPr lang="en-US" dirty="0"/>
              <a:t>=</a:t>
            </a:r>
            <a:r>
              <a:rPr lang="en-US" b="1" dirty="0"/>
              <a:t>65.14</a:t>
            </a:r>
            <a:endParaRPr lang="en-US" dirty="0"/>
          </a:p>
          <a:p>
            <a:pPr marL="0" indent="0" fontAlgn="base">
              <a:buNone/>
            </a:pPr>
            <a:r>
              <a:rPr lang="en-US" b="1" dirty="0"/>
              <a:t>Find b</a:t>
            </a:r>
            <a:r>
              <a:rPr lang="en-US" dirty="0"/>
              <a:t>:</a:t>
            </a:r>
          </a:p>
          <a:p>
            <a:pPr marL="0" indent="0" fontAlgn="base">
              <a:buNone/>
            </a:pPr>
            <a:r>
              <a:rPr lang="en-US" dirty="0"/>
              <a:t>(6(20,485) – (247 × 486)) / (6 (11409) – 247</a:t>
            </a:r>
            <a:r>
              <a:rPr lang="en-US" baseline="30000" dirty="0"/>
              <a:t>2</a:t>
            </a:r>
            <a:r>
              <a:rPr lang="en-US" dirty="0"/>
              <a:t>)</a:t>
            </a:r>
          </a:p>
          <a:p>
            <a:pPr marL="0" indent="0" fontAlgn="base">
              <a:buNone/>
            </a:pPr>
            <a:r>
              <a:rPr lang="en-US" dirty="0"/>
              <a:t>(122,910 – 120,042) / 68,454 – 247</a:t>
            </a:r>
            <a:r>
              <a:rPr lang="en-US" baseline="30000" dirty="0"/>
              <a:t>2</a:t>
            </a:r>
            <a:endParaRPr lang="en-US" dirty="0"/>
          </a:p>
          <a:p>
            <a:pPr marL="0" indent="0" fontAlgn="base">
              <a:buNone/>
            </a:pPr>
            <a:r>
              <a:rPr lang="en-US" dirty="0"/>
              <a:t>2,868 / 7,445</a:t>
            </a:r>
          </a:p>
          <a:p>
            <a:pPr marL="0" indent="0" fontAlgn="base">
              <a:buNone/>
            </a:pPr>
            <a:r>
              <a:rPr lang="en-US" dirty="0"/>
              <a:t>= </a:t>
            </a:r>
            <a:r>
              <a:rPr lang="en-US" b="1" dirty="0"/>
              <a:t>.385225</a:t>
            </a:r>
            <a:endParaRPr lang="en-US" dirty="0"/>
          </a:p>
          <a:p>
            <a:endParaRPr lang="en-IN" dirty="0"/>
          </a:p>
        </p:txBody>
      </p:sp>
    </p:spTree>
    <p:extLst>
      <p:ext uri="{BB962C8B-B14F-4D97-AF65-F5344CB8AC3E}">
        <p14:creationId xmlns:p14="http://schemas.microsoft.com/office/powerpoint/2010/main" val="2386842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a16="http://schemas.microsoft.com/office/drawing/2014/main" xmlns="" id="{DA52696A-018B-4887-A17A-7579F2E06015}"/>
              </a:ext>
            </a:extLst>
          </p:cNvPr>
          <p:cNvSpPr>
            <a:spLocks noGrp="1"/>
          </p:cNvSpPr>
          <p:nvPr>
            <p:ph idx="1"/>
          </p:nvPr>
        </p:nvSpPr>
        <p:spPr>
          <a:xfrm>
            <a:off x="838200" y="1825624"/>
            <a:ext cx="10515600" cy="4037847"/>
          </a:xfrm>
        </p:spPr>
        <p:txBody>
          <a:bodyPr>
            <a:normAutofit/>
          </a:bodyPr>
          <a:lstStyle/>
          <a:p>
            <a:pPr fontAlgn="base"/>
            <a:r>
              <a:rPr lang="en-US" b="1" dirty="0"/>
              <a:t>Step 3:</a:t>
            </a:r>
            <a:r>
              <a:rPr lang="en-US" dirty="0"/>
              <a:t> </a:t>
            </a:r>
            <a:r>
              <a:rPr lang="en-US" i="1" dirty="0"/>
              <a:t>Insert the values into the equation</a:t>
            </a:r>
            <a:r>
              <a:rPr lang="en-US" dirty="0"/>
              <a:t>.</a:t>
            </a:r>
            <a:br>
              <a:rPr lang="en-US" dirty="0"/>
            </a:br>
            <a:r>
              <a:rPr lang="en-US" dirty="0"/>
              <a:t>y’ = a + </a:t>
            </a:r>
            <a:r>
              <a:rPr lang="en-US" dirty="0" err="1"/>
              <a:t>bx</a:t>
            </a:r>
            <a:r>
              <a:rPr lang="en-US" dirty="0"/>
              <a:t/>
            </a:r>
            <a:br>
              <a:rPr lang="en-US" dirty="0"/>
            </a:br>
            <a:r>
              <a:rPr lang="en-US" b="1" dirty="0"/>
              <a:t>y’ = 65.14 + .385225x</a:t>
            </a:r>
            <a:endParaRPr lang="en-US" dirty="0"/>
          </a:p>
          <a:p>
            <a:pPr fontAlgn="base"/>
            <a:r>
              <a:rPr lang="en-US" i="1" dirty="0"/>
              <a:t>That’s how to find a linear regression equation by hand!</a:t>
            </a:r>
            <a:endParaRPr lang="en-US" dirty="0"/>
          </a:p>
          <a:p>
            <a:endParaRPr lang="en-IN" dirty="0"/>
          </a:p>
        </p:txBody>
      </p:sp>
    </p:spTree>
    <p:extLst>
      <p:ext uri="{BB962C8B-B14F-4D97-AF65-F5344CB8AC3E}">
        <p14:creationId xmlns:p14="http://schemas.microsoft.com/office/powerpoint/2010/main" val="452571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lstStyle/>
          <a:p>
            <a:r>
              <a:rPr lang="en-US" dirty="0"/>
              <a:t>In the mathematical field of numerical analysis, </a:t>
            </a:r>
            <a:r>
              <a:rPr lang="en-US" b="1" dirty="0"/>
              <a:t>interpolation</a:t>
            </a:r>
            <a:r>
              <a:rPr lang="en-US" dirty="0"/>
              <a:t> is a method of constructing new data points within the range of a discrete set of known data points</a:t>
            </a:r>
            <a:r>
              <a:rPr lang="en-US" dirty="0" smtClean="0"/>
              <a:t>.</a:t>
            </a:r>
          </a:p>
          <a:p>
            <a:r>
              <a:rPr lang="en-US" dirty="0"/>
              <a:t>Interpolation is the process of deriving a simple function from a set of discrete data points so that the function passes through all the given data points (i.e. reproduces the data points exactly) and can be used to estimate data points in-between the given ones</a:t>
            </a:r>
            <a:r>
              <a:rPr lang="en-US" dirty="0" smtClean="0"/>
              <a:t>.</a:t>
            </a:r>
          </a:p>
          <a:p>
            <a:r>
              <a:rPr lang="en-IN" dirty="0" smtClean="0"/>
              <a:t>Newton method</a:t>
            </a:r>
            <a:endParaRPr lang="en-IN" dirty="0"/>
          </a:p>
        </p:txBody>
      </p:sp>
    </p:spTree>
    <p:extLst>
      <p:ext uri="{BB962C8B-B14F-4D97-AF65-F5344CB8AC3E}">
        <p14:creationId xmlns:p14="http://schemas.microsoft.com/office/powerpoint/2010/main" val="3829031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lstStyle/>
          <a:p>
            <a:r>
              <a:rPr lang="en-US" dirty="0"/>
              <a:t>Regression is different from interpolation in that it allows us to approximate overdetermined system, which has more equations than unknowns</a:t>
            </a:r>
            <a:r>
              <a:rPr lang="en-US" dirty="0" smtClean="0"/>
              <a:t>.</a:t>
            </a:r>
          </a:p>
          <a:p>
            <a:r>
              <a:rPr lang="en-US" dirty="0" smtClean="0"/>
              <a:t>This </a:t>
            </a:r>
            <a:r>
              <a:rPr lang="en-US" dirty="0"/>
              <a:t>is useful when the exact solution is too expensive or unnecessary due to errors in the data, such as measurement errors or random noise</a:t>
            </a:r>
            <a:r>
              <a:rPr lang="en-US" dirty="0" smtClean="0"/>
              <a:t>.</a:t>
            </a:r>
          </a:p>
          <a:p>
            <a:endParaRPr lang="en-IN" dirty="0"/>
          </a:p>
        </p:txBody>
      </p:sp>
    </p:spTree>
    <p:extLst>
      <p:ext uri="{BB962C8B-B14F-4D97-AF65-F5344CB8AC3E}">
        <p14:creationId xmlns:p14="http://schemas.microsoft.com/office/powerpoint/2010/main" val="3330212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normAutofit lnSpcReduction="10000"/>
          </a:bodyPr>
          <a:lstStyle/>
          <a:p>
            <a:r>
              <a:rPr lang="en-US" dirty="0"/>
              <a:t>In interpolation you are given some data points, and you are supposed to find a curve which fits the input/output relationship perfectly. In case of interpolation, you don't have to worry about variance of the fitted curve. As long as your curve is giving perfect output(for a given dataset), you are done. </a:t>
            </a:r>
            <a:endParaRPr lang="en-US" dirty="0" smtClean="0"/>
          </a:p>
          <a:p>
            <a:r>
              <a:rPr lang="en-US" dirty="0"/>
              <a:t>In regression, your curve should not be over-fitting. It should give you a regularized model so that you can predict future values. Variance of your function should be as low as possible. Your model should be generalized so that you can accurately predict future values. </a:t>
            </a:r>
            <a:br>
              <a:rPr lang="en-US" dirty="0"/>
            </a:br>
            <a:r>
              <a:rPr lang="en-US" dirty="0"/>
              <a:t/>
            </a:r>
            <a:br>
              <a:rPr lang="en-US" dirty="0"/>
            </a:br>
            <a:endParaRPr lang="en-IN" dirty="0"/>
          </a:p>
        </p:txBody>
      </p:sp>
    </p:spTree>
    <p:extLst>
      <p:ext uri="{BB962C8B-B14F-4D97-AF65-F5344CB8AC3E}">
        <p14:creationId xmlns:p14="http://schemas.microsoft.com/office/powerpoint/2010/main" val="3372969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normAutofit/>
          </a:bodyPr>
          <a:lstStyle/>
          <a:p>
            <a:r>
              <a:rPr lang="en-US" dirty="0"/>
              <a:t>Interpolation is like an algorithm without a "brain": it tries to achieve perfect match to the given data</a:t>
            </a:r>
          </a:p>
          <a:p>
            <a:r>
              <a:rPr lang="en-US" dirty="0"/>
              <a:t>Regression is the same algorithm with the power to </a:t>
            </a:r>
            <a:r>
              <a:rPr lang="en-US" b="1" dirty="0"/>
              <a:t>generalize</a:t>
            </a:r>
            <a:r>
              <a:rPr lang="en-US" dirty="0"/>
              <a:t>. It won't fit perfectly to your data but at least it will try to learn some insights from it.</a:t>
            </a:r>
          </a:p>
          <a:p>
            <a:r>
              <a:rPr lang="en-US" dirty="0"/>
              <a:t/>
            </a:r>
            <a:br>
              <a:rPr lang="en-US" dirty="0"/>
            </a:br>
            <a:endParaRPr lang="en-IN" dirty="0"/>
          </a:p>
        </p:txBody>
      </p:sp>
    </p:spTree>
    <p:extLst>
      <p:ext uri="{BB962C8B-B14F-4D97-AF65-F5344CB8AC3E}">
        <p14:creationId xmlns:p14="http://schemas.microsoft.com/office/powerpoint/2010/main" val="7785460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3831" y="792781"/>
            <a:ext cx="9954145" cy="5594304"/>
          </a:xfrm>
          <a:prstGeom prst="rect">
            <a:avLst/>
          </a:prstGeom>
        </p:spPr>
      </p:pic>
    </p:spTree>
    <p:extLst>
      <p:ext uri="{BB962C8B-B14F-4D97-AF65-F5344CB8AC3E}">
        <p14:creationId xmlns:p14="http://schemas.microsoft.com/office/powerpoint/2010/main" val="166847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811" y="671129"/>
            <a:ext cx="11050621" cy="5815778"/>
          </a:xfrm>
          <a:prstGeom prst="rect">
            <a:avLst/>
          </a:prstGeom>
        </p:spPr>
      </p:pic>
    </p:spTree>
    <p:extLst>
      <p:ext uri="{BB962C8B-B14F-4D97-AF65-F5344CB8AC3E}">
        <p14:creationId xmlns:p14="http://schemas.microsoft.com/office/powerpoint/2010/main" val="2325389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079" y="394028"/>
            <a:ext cx="11251887" cy="6025059"/>
          </a:xfrm>
          <a:prstGeom prst="rect">
            <a:avLst/>
          </a:prstGeom>
        </p:spPr>
      </p:pic>
    </p:spTree>
    <p:extLst>
      <p:ext uri="{BB962C8B-B14F-4D97-AF65-F5344CB8AC3E}">
        <p14:creationId xmlns:p14="http://schemas.microsoft.com/office/powerpoint/2010/main" val="280359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3583" y="953841"/>
            <a:ext cx="7740001" cy="963533"/>
          </a:xfrm>
          <a:prstGeom prst="rect">
            <a:avLst/>
          </a:prstGeom>
        </p:spPr>
      </p:pic>
      <p:pic>
        <p:nvPicPr>
          <p:cNvPr id="4" name="Picture 3"/>
          <p:cNvPicPr>
            <a:picLocks noChangeAspect="1"/>
          </p:cNvPicPr>
          <p:nvPr/>
        </p:nvPicPr>
        <p:blipFill>
          <a:blip r:embed="rId3"/>
          <a:stretch>
            <a:fillRect/>
          </a:stretch>
        </p:blipFill>
        <p:spPr>
          <a:xfrm>
            <a:off x="1007699" y="1917374"/>
            <a:ext cx="9262201" cy="4740067"/>
          </a:xfrm>
          <a:prstGeom prst="rect">
            <a:avLst/>
          </a:prstGeom>
        </p:spPr>
      </p:pic>
    </p:spTree>
    <p:extLst>
      <p:ext uri="{BB962C8B-B14F-4D97-AF65-F5344CB8AC3E}">
        <p14:creationId xmlns:p14="http://schemas.microsoft.com/office/powerpoint/2010/main" val="111847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a16="http://schemas.microsoft.com/office/drawing/2014/main" xmlns="" id="{FF771ECC-3AF0-4F66-8551-4ADCD5A5A418}"/>
              </a:ext>
            </a:extLst>
          </p:cNvPr>
          <p:cNvSpPr>
            <a:spLocks noChangeArrowheads="1"/>
          </p:cNvSpPr>
          <p:nvPr/>
        </p:nvSpPr>
        <p:spPr bwMode="auto">
          <a:xfrm>
            <a:off x="1071928" y="1775775"/>
            <a:ext cx="1028187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A3A3A"/>
                </a:solidFill>
                <a:effectLst/>
                <a:latin typeface="GothamRounded-Book"/>
              </a:rPr>
              <a:t>(a) Arithmetic Mean</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rPr>
              <a:t>Of these “averages,” the most common and familiar is the arithmetic mean, defined by</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pic>
        <p:nvPicPr>
          <p:cNvPr id="3076" name="Picture 4" descr="arithmatic mean">
            <a:hlinkClick r:id="rId2"/>
            <a:extLst>
              <a:ext uri="{FF2B5EF4-FFF2-40B4-BE49-F238E27FC236}">
                <a16:creationId xmlns:a16="http://schemas.microsoft.com/office/drawing/2014/main" xmlns="" id="{32A8ACC9-9568-44F6-8652-4539084A3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048" y="3345435"/>
            <a:ext cx="1381125" cy="809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714882D2-A955-4522-9458-B5CE84D13D91}"/>
              </a:ext>
            </a:extLst>
          </p:cNvPr>
          <p:cNvSpPr txBox="1"/>
          <p:nvPr/>
        </p:nvSpPr>
        <p:spPr>
          <a:xfrm>
            <a:off x="1001949" y="4747098"/>
            <a:ext cx="9980579" cy="738664"/>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(b) Geometric Mean </a:t>
            </a:r>
          </a:p>
          <a:p>
            <a:r>
              <a:rPr lang="en-US" dirty="0"/>
              <a:t>The geometric mean is defined as the nth root of the product of n observations:</a:t>
            </a:r>
            <a:endParaRPr lang="en-IN" dirty="0"/>
          </a:p>
        </p:txBody>
      </p:sp>
      <p:pic>
        <p:nvPicPr>
          <p:cNvPr id="3078" name="Picture 6" descr="https://cdn.intellipaat.com/wp-content/uploads/2015/09/geometric-mean.png">
            <a:extLst>
              <a:ext uri="{FF2B5EF4-FFF2-40B4-BE49-F238E27FC236}">
                <a16:creationId xmlns:a16="http://schemas.microsoft.com/office/drawing/2014/main" xmlns="" id="{91ACBCFA-4847-4991-B3DA-245F49B8B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737" y="5725765"/>
            <a:ext cx="3164872" cy="79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B122CD8-0444-4839-A5B9-723F973AC715}"/>
              </a:ext>
            </a:extLst>
          </p:cNvPr>
          <p:cNvPicPr>
            <a:picLocks noChangeAspect="1"/>
          </p:cNvPicPr>
          <p:nvPr/>
        </p:nvPicPr>
        <p:blipFill rotWithShape="1">
          <a:blip r:embed="rId2"/>
          <a:srcRect r="744" b="5532"/>
          <a:stretch/>
        </p:blipFill>
        <p:spPr>
          <a:xfrm>
            <a:off x="0" y="0"/>
            <a:ext cx="12101209" cy="6478621"/>
          </a:xfrm>
          <a:prstGeom prst="rect">
            <a:avLst/>
          </a:prstGeom>
        </p:spPr>
      </p:pic>
      <p:sp>
        <p:nvSpPr>
          <p:cNvPr id="5" name="TextBox 4">
            <a:extLst>
              <a:ext uri="{FF2B5EF4-FFF2-40B4-BE49-F238E27FC236}">
                <a16:creationId xmlns:a16="http://schemas.microsoft.com/office/drawing/2014/main" xmlns="" id="{A43AF17F-FB02-4D95-806B-B381413C1EF3}"/>
              </a:ext>
            </a:extLst>
          </p:cNvPr>
          <p:cNvSpPr txBox="1"/>
          <p:nvPr/>
        </p:nvSpPr>
        <p:spPr>
          <a:xfrm>
            <a:off x="5564222" y="145915"/>
            <a:ext cx="5705665" cy="707886"/>
          </a:xfrm>
          <a:prstGeom prst="rect">
            <a:avLst/>
          </a:prstGeom>
          <a:noFill/>
        </p:spPr>
        <p:txBody>
          <a:bodyPr wrap="none" rtlCol="0">
            <a:spAutoFit/>
          </a:bodyPr>
          <a:lstStyle/>
          <a:p>
            <a:r>
              <a:rPr lang="en-IN" sz="4000" dirty="0"/>
              <a:t>Multiple Linear Regression</a:t>
            </a:r>
          </a:p>
        </p:txBody>
      </p:sp>
    </p:spTree>
    <p:extLst>
      <p:ext uri="{BB962C8B-B14F-4D97-AF65-F5344CB8AC3E}">
        <p14:creationId xmlns:p14="http://schemas.microsoft.com/office/powerpoint/2010/main" val="32783169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443CB7F-06CC-4229-831C-F752C771B959}"/>
              </a:ext>
            </a:extLst>
          </p:cNvPr>
          <p:cNvPicPr>
            <a:picLocks noChangeAspect="1"/>
          </p:cNvPicPr>
          <p:nvPr/>
        </p:nvPicPr>
        <p:blipFill rotWithShape="1">
          <a:blip r:embed="rId2"/>
          <a:srcRect r="585" b="7093"/>
          <a:stretch/>
        </p:blipFill>
        <p:spPr>
          <a:xfrm>
            <a:off x="0" y="0"/>
            <a:ext cx="12120664" cy="6371617"/>
          </a:xfrm>
          <a:prstGeom prst="rect">
            <a:avLst/>
          </a:prstGeom>
        </p:spPr>
      </p:pic>
    </p:spTree>
    <p:extLst>
      <p:ext uri="{BB962C8B-B14F-4D97-AF65-F5344CB8AC3E}">
        <p14:creationId xmlns:p14="http://schemas.microsoft.com/office/powerpoint/2010/main" val="23247332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51D117F-3611-4D9E-916B-1F672A6FCA10}"/>
              </a:ext>
            </a:extLst>
          </p:cNvPr>
          <p:cNvPicPr>
            <a:picLocks noChangeAspect="1"/>
          </p:cNvPicPr>
          <p:nvPr/>
        </p:nvPicPr>
        <p:blipFill rotWithShape="1">
          <a:blip r:embed="rId2"/>
          <a:srcRect l="5983" t="15461" r="3857" b="16171"/>
          <a:stretch/>
        </p:blipFill>
        <p:spPr>
          <a:xfrm>
            <a:off x="729574" y="1060314"/>
            <a:ext cx="10992256" cy="4688733"/>
          </a:xfrm>
          <a:prstGeom prst="rect">
            <a:avLst/>
          </a:prstGeom>
        </p:spPr>
      </p:pic>
      <p:sp>
        <p:nvSpPr>
          <p:cNvPr id="3" name="TextBox 2">
            <a:extLst>
              <a:ext uri="{FF2B5EF4-FFF2-40B4-BE49-F238E27FC236}">
                <a16:creationId xmlns:a16="http://schemas.microsoft.com/office/drawing/2014/main" xmlns="" id="{447CFD61-0AD1-40B9-97C2-D4FDDB9B8FAE}"/>
              </a:ext>
            </a:extLst>
          </p:cNvPr>
          <p:cNvSpPr txBox="1"/>
          <p:nvPr/>
        </p:nvSpPr>
        <p:spPr>
          <a:xfrm>
            <a:off x="4153711" y="408562"/>
            <a:ext cx="3651962" cy="769441"/>
          </a:xfrm>
          <a:prstGeom prst="rect">
            <a:avLst/>
          </a:prstGeom>
          <a:noFill/>
        </p:spPr>
        <p:txBody>
          <a:bodyPr wrap="none" rtlCol="0">
            <a:spAutoFit/>
          </a:bodyPr>
          <a:lstStyle/>
          <a:p>
            <a:r>
              <a:rPr lang="en-IN" sz="4400" dirty="0"/>
              <a:t>Building Model</a:t>
            </a:r>
          </a:p>
        </p:txBody>
      </p:sp>
    </p:spTree>
    <p:extLst>
      <p:ext uri="{BB962C8B-B14F-4D97-AF65-F5344CB8AC3E}">
        <p14:creationId xmlns:p14="http://schemas.microsoft.com/office/powerpoint/2010/main" val="389967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35ECF29-E692-4B00-AC6A-8ECCDB3A9A3F}"/>
              </a:ext>
            </a:extLst>
          </p:cNvPr>
          <p:cNvPicPr>
            <a:picLocks noChangeAspect="1"/>
          </p:cNvPicPr>
          <p:nvPr/>
        </p:nvPicPr>
        <p:blipFill rotWithShape="1">
          <a:blip r:embed="rId2"/>
          <a:srcRect l="878" t="2837" r="1302" b="7092"/>
          <a:stretch/>
        </p:blipFill>
        <p:spPr>
          <a:xfrm>
            <a:off x="107004" y="194552"/>
            <a:ext cx="11926111" cy="6177065"/>
          </a:xfrm>
          <a:prstGeom prst="rect">
            <a:avLst/>
          </a:prstGeom>
        </p:spPr>
      </p:pic>
    </p:spTree>
    <p:extLst>
      <p:ext uri="{BB962C8B-B14F-4D97-AF65-F5344CB8AC3E}">
        <p14:creationId xmlns:p14="http://schemas.microsoft.com/office/powerpoint/2010/main" val="6372320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2B7F8C4-7285-43CA-A8E5-88C21FE5A3F5}"/>
              </a:ext>
            </a:extLst>
          </p:cNvPr>
          <p:cNvPicPr>
            <a:picLocks noChangeAspect="1"/>
          </p:cNvPicPr>
          <p:nvPr/>
        </p:nvPicPr>
        <p:blipFill rotWithShape="1">
          <a:blip r:embed="rId2"/>
          <a:srcRect l="3591" t="14610" r="904" b="10212"/>
          <a:stretch/>
        </p:blipFill>
        <p:spPr>
          <a:xfrm>
            <a:off x="437745" y="1001949"/>
            <a:ext cx="11644008" cy="5155660"/>
          </a:xfrm>
          <a:prstGeom prst="rect">
            <a:avLst/>
          </a:prstGeom>
        </p:spPr>
      </p:pic>
    </p:spTree>
    <p:extLst>
      <p:ext uri="{BB962C8B-B14F-4D97-AF65-F5344CB8AC3E}">
        <p14:creationId xmlns:p14="http://schemas.microsoft.com/office/powerpoint/2010/main" val="7537339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17AD95F-8C42-4315-9841-1552129B6B50}"/>
              </a:ext>
            </a:extLst>
          </p:cNvPr>
          <p:cNvPicPr>
            <a:picLocks noChangeAspect="1"/>
          </p:cNvPicPr>
          <p:nvPr/>
        </p:nvPicPr>
        <p:blipFill rotWithShape="1">
          <a:blip r:embed="rId2"/>
          <a:srcRect l="7580" t="9787" r="7925" b="10497"/>
          <a:stretch/>
        </p:blipFill>
        <p:spPr>
          <a:xfrm>
            <a:off x="924128" y="671208"/>
            <a:ext cx="10301591" cy="5466945"/>
          </a:xfrm>
          <a:prstGeom prst="rect">
            <a:avLst/>
          </a:prstGeom>
        </p:spPr>
      </p:pic>
    </p:spTree>
    <p:extLst>
      <p:ext uri="{BB962C8B-B14F-4D97-AF65-F5344CB8AC3E}">
        <p14:creationId xmlns:p14="http://schemas.microsoft.com/office/powerpoint/2010/main" val="28909409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02B8715-9B07-440F-B5F1-A237EF97F0D2}"/>
              </a:ext>
            </a:extLst>
          </p:cNvPr>
          <p:cNvPicPr>
            <a:picLocks noChangeAspect="1"/>
          </p:cNvPicPr>
          <p:nvPr/>
        </p:nvPicPr>
        <p:blipFill rotWithShape="1">
          <a:blip r:embed="rId2"/>
          <a:srcRect b="5674"/>
          <a:stretch/>
        </p:blipFill>
        <p:spPr>
          <a:xfrm>
            <a:off x="0" y="0"/>
            <a:ext cx="12192000" cy="6468894"/>
          </a:xfrm>
          <a:prstGeom prst="rect">
            <a:avLst/>
          </a:prstGeom>
        </p:spPr>
      </p:pic>
    </p:spTree>
    <p:extLst>
      <p:ext uri="{BB962C8B-B14F-4D97-AF65-F5344CB8AC3E}">
        <p14:creationId xmlns:p14="http://schemas.microsoft.com/office/powerpoint/2010/main" val="34336107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6DC40C8-5E47-472C-A141-54FAFF68E46E}"/>
              </a:ext>
            </a:extLst>
          </p:cNvPr>
          <p:cNvPicPr>
            <a:picLocks noChangeAspect="1"/>
          </p:cNvPicPr>
          <p:nvPr/>
        </p:nvPicPr>
        <p:blipFill rotWithShape="1">
          <a:blip r:embed="rId2"/>
          <a:srcRect l="7262" t="11488" r="9840" b="9078"/>
          <a:stretch/>
        </p:blipFill>
        <p:spPr>
          <a:xfrm>
            <a:off x="885216" y="787940"/>
            <a:ext cx="10107039" cy="5447490"/>
          </a:xfrm>
          <a:prstGeom prst="rect">
            <a:avLst/>
          </a:prstGeom>
        </p:spPr>
      </p:pic>
    </p:spTree>
    <p:extLst>
      <p:ext uri="{BB962C8B-B14F-4D97-AF65-F5344CB8AC3E}">
        <p14:creationId xmlns:p14="http://schemas.microsoft.com/office/powerpoint/2010/main" val="16835084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3896EC-DC7B-4C9C-896B-D32C5C73E54C}"/>
              </a:ext>
            </a:extLst>
          </p:cNvPr>
          <p:cNvPicPr>
            <a:picLocks noChangeAspect="1"/>
          </p:cNvPicPr>
          <p:nvPr/>
        </p:nvPicPr>
        <p:blipFill rotWithShape="1">
          <a:blip r:embed="rId2"/>
          <a:srcRect l="7899" t="11773" r="7447" b="8652"/>
          <a:stretch/>
        </p:blipFill>
        <p:spPr>
          <a:xfrm>
            <a:off x="963038" y="807396"/>
            <a:ext cx="10321047" cy="5457217"/>
          </a:xfrm>
          <a:prstGeom prst="rect">
            <a:avLst/>
          </a:prstGeom>
        </p:spPr>
      </p:pic>
    </p:spTree>
    <p:extLst>
      <p:ext uri="{BB962C8B-B14F-4D97-AF65-F5344CB8AC3E}">
        <p14:creationId xmlns:p14="http://schemas.microsoft.com/office/powerpoint/2010/main" val="39695605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32A25E3-79CC-427B-8344-5F94C2A015FC}"/>
              </a:ext>
            </a:extLst>
          </p:cNvPr>
          <p:cNvPicPr>
            <a:picLocks noChangeAspect="1"/>
          </p:cNvPicPr>
          <p:nvPr/>
        </p:nvPicPr>
        <p:blipFill rotWithShape="1">
          <a:blip r:embed="rId2"/>
          <a:srcRect l="9814" t="12056" r="7606" b="9646"/>
          <a:stretch/>
        </p:blipFill>
        <p:spPr>
          <a:xfrm>
            <a:off x="1196503" y="826850"/>
            <a:ext cx="10068128" cy="5369669"/>
          </a:xfrm>
          <a:prstGeom prst="rect">
            <a:avLst/>
          </a:prstGeom>
        </p:spPr>
      </p:pic>
    </p:spTree>
    <p:extLst>
      <p:ext uri="{BB962C8B-B14F-4D97-AF65-F5344CB8AC3E}">
        <p14:creationId xmlns:p14="http://schemas.microsoft.com/office/powerpoint/2010/main" val="635111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a16="http://schemas.microsoft.com/office/drawing/2014/main" xmlns="" id="{FF771ECC-3AF0-4F66-8551-4ADCD5A5A418}"/>
              </a:ext>
            </a:extLst>
          </p:cNvPr>
          <p:cNvSpPr>
            <a:spLocks noChangeArrowheads="1"/>
          </p:cNvSpPr>
          <p:nvPr/>
        </p:nvSpPr>
        <p:spPr bwMode="auto">
          <a:xfrm>
            <a:off x="1071928" y="1729608"/>
            <a:ext cx="10281872"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IN" dirty="0"/>
              <a:t>© L</a:t>
            </a:r>
            <a:r>
              <a:rPr lang="en-IN" b="1" dirty="0"/>
              <a:t>ogarithmic</a:t>
            </a:r>
            <a:r>
              <a:rPr lang="en-IN" dirty="0"/>
              <a:t> Mean</a:t>
            </a:r>
          </a:p>
          <a:p>
            <a:pPr marL="457200" lvl="0" indent="-457200" algn="just">
              <a:buAutoNum type="alphaLcParenBoth"/>
            </a:pPr>
            <a:endParaRPr kumimoji="0" lang="en-US" altLang="en-US" sz="2400" b="0" i="0" u="none" strike="noStrike" cap="none" normalizeH="0" baseline="0" dirty="0">
              <a:ln>
                <a:noFill/>
              </a:ln>
              <a:solidFill>
                <a:schemeClr val="tx1"/>
              </a:solidFill>
              <a:effectLst/>
            </a:endParaRPr>
          </a:p>
          <a:p>
            <a:pPr lvl="0" algn="just"/>
            <a:r>
              <a:rPr lang="en-US" dirty="0"/>
              <a:t>The l</a:t>
            </a:r>
            <a:r>
              <a:rPr lang="en-US" b="1" dirty="0"/>
              <a:t>ogarithmic</a:t>
            </a:r>
            <a:r>
              <a:rPr lang="en-US" dirty="0"/>
              <a:t> mean of two numbers is given by the difference of the natural logarithms of the two numbers, divided by the difference between the numbers. </a:t>
            </a:r>
          </a:p>
          <a:p>
            <a:pPr lvl="0" algn="just"/>
            <a:r>
              <a:rPr lang="en-US" dirty="0"/>
              <a:t>It is used particularly in heat transfer and mass transfer.</a:t>
            </a: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sp>
        <p:nvSpPr>
          <p:cNvPr id="7" name="TextBox 6">
            <a:extLst>
              <a:ext uri="{FF2B5EF4-FFF2-40B4-BE49-F238E27FC236}">
                <a16:creationId xmlns:a16="http://schemas.microsoft.com/office/drawing/2014/main" xmlns="" id="{714882D2-A955-4522-9458-B5CE84D13D91}"/>
              </a:ext>
            </a:extLst>
          </p:cNvPr>
          <p:cNvSpPr txBox="1"/>
          <p:nvPr/>
        </p:nvSpPr>
        <p:spPr>
          <a:xfrm>
            <a:off x="1001949" y="4747098"/>
            <a:ext cx="9980579" cy="1015663"/>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(d) Harmonic Mean </a:t>
            </a:r>
          </a:p>
          <a:p>
            <a:r>
              <a:rPr lang="en-US" dirty="0"/>
              <a:t>The </a:t>
            </a:r>
            <a:r>
              <a:rPr lang="en-US" b="1" dirty="0"/>
              <a:t>harmonic mean</a:t>
            </a:r>
            <a:r>
              <a:rPr lang="en-US" dirty="0"/>
              <a:t> involves inverses—i.e., one divided by each of the quantities. </a:t>
            </a:r>
          </a:p>
          <a:p>
            <a:r>
              <a:rPr lang="en-US" dirty="0"/>
              <a:t>The harmonic mean is the inverse of the arithmetic mean of all the inverses.</a:t>
            </a:r>
            <a:endParaRPr lang="en-IN" dirty="0"/>
          </a:p>
        </p:txBody>
      </p:sp>
      <p:pic>
        <p:nvPicPr>
          <p:cNvPr id="4098" name="Picture 2" descr="https://cdn.intellipaat.com/wp-content/uploads/2015/09/logrithmic-mean.png">
            <a:extLst>
              <a:ext uri="{FF2B5EF4-FFF2-40B4-BE49-F238E27FC236}">
                <a16:creationId xmlns:a16="http://schemas.microsoft.com/office/drawing/2014/main" xmlns="" id="{BB81EA01-5B61-444E-939A-E1B570E0A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950" y="3429000"/>
            <a:ext cx="1801050" cy="9728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armonic mean">
            <a:extLst>
              <a:ext uri="{FF2B5EF4-FFF2-40B4-BE49-F238E27FC236}">
                <a16:creationId xmlns:a16="http://schemas.microsoft.com/office/drawing/2014/main" xmlns="" id="{3FBE3CED-4E12-4010-9319-1A38206FF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0132" y="4683927"/>
            <a:ext cx="2299375" cy="181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179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E360744-4EFE-4B10-85D1-D31B701899C4}"/>
              </a:ext>
            </a:extLst>
          </p:cNvPr>
          <p:cNvPicPr>
            <a:picLocks noChangeAspect="1"/>
          </p:cNvPicPr>
          <p:nvPr/>
        </p:nvPicPr>
        <p:blipFill rotWithShape="1">
          <a:blip r:embed="rId2"/>
          <a:srcRect b="5957"/>
          <a:stretch/>
        </p:blipFill>
        <p:spPr>
          <a:xfrm>
            <a:off x="0" y="0"/>
            <a:ext cx="12192000" cy="6449438"/>
          </a:xfrm>
          <a:prstGeom prst="rect">
            <a:avLst/>
          </a:prstGeom>
        </p:spPr>
      </p:pic>
    </p:spTree>
    <p:extLst>
      <p:ext uri="{BB962C8B-B14F-4D97-AF65-F5344CB8AC3E}">
        <p14:creationId xmlns:p14="http://schemas.microsoft.com/office/powerpoint/2010/main" val="15991676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9BD67C0-AC3F-43D5-A628-75778988E02D}"/>
              </a:ext>
            </a:extLst>
          </p:cNvPr>
          <p:cNvSpPr txBox="1"/>
          <p:nvPr/>
        </p:nvSpPr>
        <p:spPr>
          <a:xfrm>
            <a:off x="1621411" y="1166842"/>
            <a:ext cx="6007029" cy="4524315"/>
          </a:xfrm>
          <a:prstGeom prst="rect">
            <a:avLst/>
          </a:prstGeom>
          <a:noFill/>
        </p:spPr>
        <p:txBody>
          <a:bodyPr wrap="none" rtlCol="0">
            <a:spAutoFit/>
          </a:bodyPr>
          <a:lstStyle/>
          <a:p>
            <a:r>
              <a:rPr lang="en-IN" dirty="0"/>
              <a:t>import </a:t>
            </a:r>
            <a:r>
              <a:rPr lang="en-IN" dirty="0" err="1"/>
              <a:t>statsmodels.formula.api</a:t>
            </a:r>
            <a:r>
              <a:rPr lang="en-IN" dirty="0"/>
              <a:t> as </a:t>
            </a:r>
            <a:r>
              <a:rPr lang="en-IN" dirty="0" err="1"/>
              <a:t>sm</a:t>
            </a:r>
            <a:endParaRPr lang="en-IN" dirty="0"/>
          </a:p>
          <a:p>
            <a:r>
              <a:rPr lang="en-IN" dirty="0"/>
              <a:t>def </a:t>
            </a:r>
            <a:r>
              <a:rPr lang="en-IN" dirty="0" err="1"/>
              <a:t>backwardElimination</a:t>
            </a:r>
            <a:r>
              <a:rPr lang="en-IN" dirty="0"/>
              <a:t>(x, </a:t>
            </a:r>
            <a:r>
              <a:rPr lang="en-IN" dirty="0" err="1"/>
              <a:t>sl</a:t>
            </a:r>
            <a:r>
              <a:rPr lang="en-IN" dirty="0"/>
              <a:t>):</a:t>
            </a:r>
          </a:p>
          <a:p>
            <a:r>
              <a:rPr lang="en-IN" dirty="0"/>
              <a:t>    </a:t>
            </a:r>
            <a:r>
              <a:rPr lang="en-IN" dirty="0" err="1"/>
              <a:t>numVars</a:t>
            </a:r>
            <a:r>
              <a:rPr lang="en-IN" dirty="0"/>
              <a:t> = </a:t>
            </a:r>
            <a:r>
              <a:rPr lang="en-IN" dirty="0" err="1"/>
              <a:t>len</a:t>
            </a:r>
            <a:r>
              <a:rPr lang="en-IN" dirty="0"/>
              <a:t>(x[0])</a:t>
            </a:r>
          </a:p>
          <a:p>
            <a:r>
              <a:rPr lang="en-IN" dirty="0"/>
              <a:t>    for </a:t>
            </a:r>
            <a:r>
              <a:rPr lang="en-IN" dirty="0" err="1"/>
              <a:t>i</a:t>
            </a:r>
            <a:r>
              <a:rPr lang="en-IN" dirty="0"/>
              <a:t> in range(0, </a:t>
            </a:r>
            <a:r>
              <a:rPr lang="en-IN" dirty="0" err="1"/>
              <a:t>numVars</a:t>
            </a:r>
            <a:r>
              <a:rPr lang="en-IN" dirty="0"/>
              <a:t>):</a:t>
            </a:r>
          </a:p>
          <a:p>
            <a:r>
              <a:rPr lang="en-IN" dirty="0"/>
              <a:t>        </a:t>
            </a:r>
            <a:r>
              <a:rPr lang="en-IN" dirty="0" err="1"/>
              <a:t>regressor_OLS</a:t>
            </a:r>
            <a:r>
              <a:rPr lang="en-IN" dirty="0"/>
              <a:t> = </a:t>
            </a:r>
            <a:r>
              <a:rPr lang="en-IN" dirty="0" err="1"/>
              <a:t>sm.OLS</a:t>
            </a:r>
            <a:r>
              <a:rPr lang="en-IN" dirty="0"/>
              <a:t>(y, x).fit()</a:t>
            </a:r>
          </a:p>
          <a:p>
            <a:r>
              <a:rPr lang="en-IN" dirty="0"/>
              <a:t>        </a:t>
            </a:r>
            <a:r>
              <a:rPr lang="en-IN" dirty="0" err="1"/>
              <a:t>maxVar</a:t>
            </a:r>
            <a:r>
              <a:rPr lang="en-IN" dirty="0"/>
              <a:t> = max(</a:t>
            </a:r>
            <a:r>
              <a:rPr lang="en-IN" dirty="0" err="1"/>
              <a:t>regressor_OLS.pvalues</a:t>
            </a:r>
            <a:r>
              <a:rPr lang="en-IN" dirty="0"/>
              <a:t>).</a:t>
            </a:r>
            <a:r>
              <a:rPr lang="en-IN" dirty="0" err="1"/>
              <a:t>astype</a:t>
            </a:r>
            <a:r>
              <a:rPr lang="en-IN" dirty="0"/>
              <a:t>(float)</a:t>
            </a:r>
          </a:p>
          <a:p>
            <a:r>
              <a:rPr lang="en-IN" dirty="0"/>
              <a:t>        if </a:t>
            </a:r>
            <a:r>
              <a:rPr lang="en-IN" dirty="0" err="1"/>
              <a:t>maxVar</a:t>
            </a:r>
            <a:r>
              <a:rPr lang="en-IN" dirty="0"/>
              <a:t> &gt; </a:t>
            </a:r>
            <a:r>
              <a:rPr lang="en-IN" dirty="0" err="1"/>
              <a:t>sl</a:t>
            </a:r>
            <a:r>
              <a:rPr lang="en-IN" dirty="0"/>
              <a:t>:</a:t>
            </a:r>
          </a:p>
          <a:p>
            <a:r>
              <a:rPr lang="en-IN" dirty="0"/>
              <a:t>            for j in range(0, </a:t>
            </a:r>
            <a:r>
              <a:rPr lang="en-IN" dirty="0" err="1"/>
              <a:t>numVars</a:t>
            </a:r>
            <a:r>
              <a:rPr lang="en-IN" dirty="0"/>
              <a:t> - </a:t>
            </a:r>
            <a:r>
              <a:rPr lang="en-IN" dirty="0" err="1"/>
              <a:t>i</a:t>
            </a:r>
            <a:r>
              <a:rPr lang="en-IN" dirty="0"/>
              <a:t>):</a:t>
            </a:r>
          </a:p>
          <a:p>
            <a:r>
              <a:rPr lang="en-IN" dirty="0"/>
              <a:t>                if (</a:t>
            </a:r>
            <a:r>
              <a:rPr lang="en-IN" dirty="0" err="1"/>
              <a:t>regressor_OLS.pvalues</a:t>
            </a:r>
            <a:r>
              <a:rPr lang="en-IN" dirty="0"/>
              <a:t>[j].</a:t>
            </a:r>
            <a:r>
              <a:rPr lang="en-IN" dirty="0" err="1"/>
              <a:t>astype</a:t>
            </a:r>
            <a:r>
              <a:rPr lang="en-IN" dirty="0"/>
              <a:t>(float) == </a:t>
            </a:r>
            <a:r>
              <a:rPr lang="en-IN" dirty="0" err="1"/>
              <a:t>maxVar</a:t>
            </a:r>
            <a:r>
              <a:rPr lang="en-IN" dirty="0"/>
              <a:t>):</a:t>
            </a:r>
          </a:p>
          <a:p>
            <a:r>
              <a:rPr lang="en-IN" dirty="0"/>
              <a:t>                    x = </a:t>
            </a:r>
            <a:r>
              <a:rPr lang="en-IN" dirty="0" err="1"/>
              <a:t>np.delete</a:t>
            </a:r>
            <a:r>
              <a:rPr lang="en-IN" dirty="0"/>
              <a:t>(x, j, 1)</a:t>
            </a:r>
          </a:p>
          <a:p>
            <a:r>
              <a:rPr lang="en-IN" dirty="0"/>
              <a:t>    </a:t>
            </a:r>
            <a:r>
              <a:rPr lang="en-IN" dirty="0" err="1"/>
              <a:t>regressor_OLS.summary</a:t>
            </a:r>
            <a:r>
              <a:rPr lang="en-IN" dirty="0"/>
              <a:t>()</a:t>
            </a:r>
          </a:p>
          <a:p>
            <a:r>
              <a:rPr lang="en-IN" dirty="0"/>
              <a:t>    return x</a:t>
            </a:r>
          </a:p>
          <a:p>
            <a:r>
              <a:rPr lang="en-IN" dirty="0"/>
              <a:t> </a:t>
            </a:r>
          </a:p>
          <a:p>
            <a:r>
              <a:rPr lang="en-IN" dirty="0"/>
              <a:t>SL = 0.05</a:t>
            </a:r>
          </a:p>
          <a:p>
            <a:r>
              <a:rPr lang="en-IN" dirty="0" err="1"/>
              <a:t>X_opt</a:t>
            </a:r>
            <a:r>
              <a:rPr lang="en-IN" dirty="0"/>
              <a:t> = X[:, [0, 1, 2, 3, 4, 5]]</a:t>
            </a:r>
          </a:p>
          <a:p>
            <a:r>
              <a:rPr lang="en-IN" dirty="0" err="1"/>
              <a:t>X_Modeled</a:t>
            </a:r>
            <a:r>
              <a:rPr lang="en-IN" dirty="0"/>
              <a:t> = </a:t>
            </a:r>
            <a:r>
              <a:rPr lang="en-IN" dirty="0" err="1"/>
              <a:t>backwardElimination</a:t>
            </a:r>
            <a:r>
              <a:rPr lang="en-IN" dirty="0"/>
              <a:t>(</a:t>
            </a:r>
            <a:r>
              <a:rPr lang="en-IN" dirty="0" err="1"/>
              <a:t>X_opt</a:t>
            </a:r>
            <a:r>
              <a:rPr lang="en-IN" dirty="0"/>
              <a:t>, SL)</a:t>
            </a:r>
          </a:p>
        </p:txBody>
      </p:sp>
    </p:spTree>
    <p:extLst>
      <p:ext uri="{BB962C8B-B14F-4D97-AF65-F5344CB8AC3E}">
        <p14:creationId xmlns:p14="http://schemas.microsoft.com/office/powerpoint/2010/main" val="5974775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75" t="10667" r="-375" b="13333"/>
          <a:stretch/>
        </p:blipFill>
        <p:spPr>
          <a:xfrm>
            <a:off x="0" y="704088"/>
            <a:ext cx="12192000" cy="5212080"/>
          </a:xfrm>
          <a:prstGeom prst="rect">
            <a:avLst/>
          </a:prstGeom>
        </p:spPr>
      </p:pic>
    </p:spTree>
    <p:extLst>
      <p:ext uri="{BB962C8B-B14F-4D97-AF65-F5344CB8AC3E}">
        <p14:creationId xmlns:p14="http://schemas.microsoft.com/office/powerpoint/2010/main" val="1774242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600" b="12666"/>
          <a:stretch/>
        </p:blipFill>
        <p:spPr>
          <a:xfrm>
            <a:off x="0" y="557784"/>
            <a:ext cx="12192000" cy="5779008"/>
          </a:xfrm>
          <a:prstGeom prst="rect">
            <a:avLst/>
          </a:prstGeom>
        </p:spPr>
      </p:pic>
    </p:spTree>
    <p:extLst>
      <p:ext uri="{BB962C8B-B14F-4D97-AF65-F5344CB8AC3E}">
        <p14:creationId xmlns:p14="http://schemas.microsoft.com/office/powerpoint/2010/main" val="22913597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2266" b="8134"/>
          <a:stretch/>
        </p:blipFill>
        <p:spPr>
          <a:xfrm>
            <a:off x="0" y="841248"/>
            <a:ext cx="12192000" cy="5458968"/>
          </a:xfrm>
          <a:prstGeom prst="rect">
            <a:avLst/>
          </a:prstGeom>
        </p:spPr>
      </p:pic>
    </p:spTree>
    <p:extLst>
      <p:ext uri="{BB962C8B-B14F-4D97-AF65-F5344CB8AC3E}">
        <p14:creationId xmlns:p14="http://schemas.microsoft.com/office/powerpoint/2010/main" val="422815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800" b="9732"/>
          <a:stretch/>
        </p:blipFill>
        <p:spPr>
          <a:xfrm>
            <a:off x="0" y="630936"/>
            <a:ext cx="12192000" cy="5559552"/>
          </a:xfrm>
          <a:prstGeom prst="rect">
            <a:avLst/>
          </a:prstGeom>
        </p:spPr>
      </p:pic>
    </p:spTree>
    <p:extLst>
      <p:ext uri="{BB962C8B-B14F-4D97-AF65-F5344CB8AC3E}">
        <p14:creationId xmlns:p14="http://schemas.microsoft.com/office/powerpoint/2010/main" val="445504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9866" b="11867"/>
          <a:stretch/>
        </p:blipFill>
        <p:spPr>
          <a:xfrm>
            <a:off x="0" y="676656"/>
            <a:ext cx="12192000" cy="5367528"/>
          </a:xfrm>
          <a:prstGeom prst="rect">
            <a:avLst/>
          </a:prstGeom>
        </p:spPr>
      </p:pic>
    </p:spTree>
    <p:extLst>
      <p:ext uri="{BB962C8B-B14F-4D97-AF65-F5344CB8AC3E}">
        <p14:creationId xmlns:p14="http://schemas.microsoft.com/office/powerpoint/2010/main" val="35940792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600" b="7733"/>
          <a:stretch/>
        </p:blipFill>
        <p:spPr>
          <a:xfrm>
            <a:off x="0" y="795528"/>
            <a:ext cx="12192000" cy="5532120"/>
          </a:xfrm>
          <a:prstGeom prst="rect">
            <a:avLst/>
          </a:prstGeom>
        </p:spPr>
      </p:pic>
    </p:spTree>
    <p:extLst>
      <p:ext uri="{BB962C8B-B14F-4D97-AF65-F5344CB8AC3E}">
        <p14:creationId xmlns:p14="http://schemas.microsoft.com/office/powerpoint/2010/main" val="3238555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0933" b="10933"/>
          <a:stretch/>
        </p:blipFill>
        <p:spPr>
          <a:xfrm>
            <a:off x="0" y="749808"/>
            <a:ext cx="12192000" cy="5358384"/>
          </a:xfrm>
          <a:prstGeom prst="rect">
            <a:avLst/>
          </a:prstGeom>
        </p:spPr>
      </p:pic>
    </p:spTree>
    <p:extLst>
      <p:ext uri="{BB962C8B-B14F-4D97-AF65-F5344CB8AC3E}">
        <p14:creationId xmlns:p14="http://schemas.microsoft.com/office/powerpoint/2010/main" val="14987755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1333" b="4800"/>
          <a:stretch/>
        </p:blipFill>
        <p:spPr>
          <a:xfrm>
            <a:off x="64008" y="411480"/>
            <a:ext cx="12192000" cy="5641848"/>
          </a:xfrm>
          <a:prstGeom prst="rect">
            <a:avLst/>
          </a:prstGeom>
        </p:spPr>
      </p:pic>
      <p:sp>
        <p:nvSpPr>
          <p:cNvPr id="3" name="TextBox 2"/>
          <p:cNvSpPr txBox="1"/>
          <p:nvPr/>
        </p:nvSpPr>
        <p:spPr>
          <a:xfrm>
            <a:off x="3100324" y="42148"/>
            <a:ext cx="3059684" cy="369332"/>
          </a:xfrm>
          <a:prstGeom prst="rect">
            <a:avLst/>
          </a:prstGeom>
          <a:noFill/>
        </p:spPr>
        <p:txBody>
          <a:bodyPr wrap="none" rtlCol="0">
            <a:spAutoFit/>
          </a:bodyPr>
          <a:lstStyle/>
          <a:p>
            <a:r>
              <a:rPr lang="en-IN" dirty="0" smtClean="0"/>
              <a:t>Ordinary Least Square Method</a:t>
            </a:r>
            <a:endParaRPr lang="en-IN" dirty="0"/>
          </a:p>
        </p:txBody>
      </p:sp>
    </p:spTree>
    <p:extLst>
      <p:ext uri="{BB962C8B-B14F-4D97-AF65-F5344CB8AC3E}">
        <p14:creationId xmlns:p14="http://schemas.microsoft.com/office/powerpoint/2010/main" val="518021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3350</TotalTime>
  <Words>10986</Words>
  <Application>Microsoft Office PowerPoint</Application>
  <PresentationFormat>Widescreen</PresentationFormat>
  <Paragraphs>1507</Paragraphs>
  <Slides>351</Slides>
  <Notes>2</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1</vt:i4>
      </vt:variant>
      <vt:variant>
        <vt:lpstr>Slide Titles</vt:lpstr>
      </vt:variant>
      <vt:variant>
        <vt:i4>351</vt:i4>
      </vt:variant>
    </vt:vector>
  </HeadingPairs>
  <TitlesOfParts>
    <vt:vector size="375" baseType="lpstr">
      <vt:lpstr>DengXian</vt:lpstr>
      <vt:lpstr>SimSun</vt:lpstr>
      <vt:lpstr>SimSun</vt:lpstr>
      <vt:lpstr>Arial</vt:lpstr>
      <vt:lpstr>Calibri</vt:lpstr>
      <vt:lpstr>Calibri Light</vt:lpstr>
      <vt:lpstr>Cambria Math</vt:lpstr>
      <vt:lpstr>Comic Sans MS</vt:lpstr>
      <vt:lpstr>等线 Light</vt:lpstr>
      <vt:lpstr>Garamond</vt:lpstr>
      <vt:lpstr>Georgia</vt:lpstr>
      <vt:lpstr>GothamRounded-Book</vt:lpstr>
      <vt:lpstr>Helvetica</vt:lpstr>
      <vt:lpstr>Hind</vt:lpstr>
      <vt:lpstr>inherit</vt:lpstr>
      <vt:lpstr>Monaco</vt:lpstr>
      <vt:lpstr>Open Sans</vt:lpstr>
      <vt:lpstr>Symbol</vt:lpstr>
      <vt:lpstr>Tahoma</vt:lpstr>
      <vt:lpstr>Times New Roman</vt:lpstr>
      <vt:lpstr>Verdana</vt:lpstr>
      <vt:lpstr>Wingdings</vt:lpstr>
      <vt:lpstr>Office Theme</vt:lpstr>
      <vt:lpstr>Equation</vt:lpstr>
      <vt:lpstr>Statistics</vt:lpstr>
      <vt:lpstr>Types of Variables</vt:lpstr>
      <vt:lpstr>Categorical</vt:lpstr>
      <vt:lpstr>Nominal Variable (Unordered list)</vt:lpstr>
      <vt:lpstr>Ordinal Variable (Ordered list)</vt:lpstr>
      <vt:lpstr>Interval</vt:lpstr>
      <vt:lpstr>Ratio</vt:lpstr>
      <vt:lpstr>Central Location</vt:lpstr>
      <vt:lpstr>Central Location</vt:lpstr>
      <vt:lpstr>Harmonic Mean</vt:lpstr>
      <vt:lpstr>Median</vt:lpstr>
      <vt:lpstr>Mode</vt:lpstr>
      <vt:lpstr>Variability or Spread of the Data </vt:lpstr>
      <vt:lpstr>Variability or Spread of the Data </vt:lpstr>
      <vt:lpstr>Variability or Spread of the Data </vt:lpstr>
      <vt:lpstr>Multi Dimensional Array</vt:lpstr>
      <vt:lpstr>NumPy numerical types </vt:lpstr>
      <vt:lpstr>NumPy numerical types </vt:lpstr>
      <vt:lpstr>NumPy numerical types </vt:lpstr>
      <vt:lpstr>Manipulating array shapes </vt:lpstr>
      <vt:lpstr>Quartiles, Deciles, Percentiles, and Quantiles</vt:lpstr>
      <vt:lpstr>Quartiles</vt:lpstr>
      <vt:lpstr>Quartiles</vt:lpstr>
      <vt:lpstr>Decile</vt:lpstr>
      <vt:lpstr>Decile</vt:lpstr>
      <vt:lpstr>Decile</vt:lpstr>
      <vt:lpstr>Normal Distribution</vt:lpstr>
      <vt:lpstr>Normal Distribution</vt:lpstr>
      <vt:lpstr>Normal Distribution</vt:lpstr>
      <vt:lpstr>Normal Distribution</vt:lpstr>
      <vt:lpstr>Standard Normal Model</vt:lpstr>
      <vt:lpstr>Normal Distribution</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Normal Distribution</vt:lpstr>
      <vt:lpstr>Normal Distribution</vt:lpstr>
      <vt:lpstr>Normal Distribution</vt:lpstr>
      <vt:lpstr>Feature Scaling  </vt:lpstr>
      <vt:lpstr>PowerPoint Presentation</vt:lpstr>
      <vt:lpstr>PowerPoint Presentation</vt:lpstr>
      <vt:lpstr>Feature Scaling  </vt:lpstr>
      <vt:lpstr>Feature Scaling</vt:lpstr>
      <vt:lpstr>Feature Scaling</vt:lpstr>
      <vt:lpstr>Simple Linear Regression</vt:lpstr>
      <vt:lpstr>Simple Linear Regression</vt:lpstr>
      <vt:lpstr>Types of Relationships</vt:lpstr>
      <vt:lpstr>Types of Relationships</vt:lpstr>
      <vt:lpstr>Real Time Example</vt:lpstr>
      <vt:lpstr>PowerPoint Presentation</vt:lpstr>
      <vt:lpstr>Simple Linear Regression</vt:lpstr>
      <vt:lpstr>Simple Linear Regression</vt:lpstr>
      <vt:lpstr>Simple Linear Regression</vt:lpstr>
      <vt:lpstr>Simple Linear Regression</vt:lpstr>
      <vt:lpstr>PowerPoint Presentation</vt:lpstr>
      <vt:lpstr>PowerPoint Presentation</vt:lpstr>
      <vt:lpstr>PowerPoint Presentation</vt:lpstr>
      <vt:lpstr>Types of Relationships</vt:lpstr>
      <vt:lpstr>What is the "Best Fitting Line"? </vt:lpstr>
      <vt:lpstr>What is the "Best Fitting Line"? </vt:lpstr>
      <vt:lpstr>What is the "Best Fitting Line"?</vt:lpstr>
      <vt:lpstr>What is the "Best Fitting Line"?</vt:lpstr>
      <vt:lpstr>What is the "Best Fitting Line"?</vt:lpstr>
      <vt:lpstr>What is the "Best Fitting Line"?</vt:lpstr>
      <vt:lpstr>Slope and Intercept calculation</vt:lpstr>
      <vt:lpstr>How to Find a Linear Regression Equation: Steps </vt:lpstr>
      <vt:lpstr>How to Find a Linear Regression Equation: Steps </vt:lpstr>
      <vt:lpstr>How to Find a Linear Regression Equation: Steps </vt:lpstr>
      <vt:lpstr>How to Find a Linear Regression Equation: Steps </vt:lpstr>
      <vt:lpstr>Interpolation vs Regression</vt:lpstr>
      <vt:lpstr>Interpolation vs Regression</vt:lpstr>
      <vt:lpstr>Interpolation vs Regression</vt:lpstr>
      <vt:lpstr>Interpolation vs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Regression</vt:lpstr>
      <vt:lpstr>Support Vector Regression</vt:lpstr>
      <vt:lpstr>Support Vector Regression</vt:lpstr>
      <vt:lpstr> What is the goal of the Support Vector Machine (SVM)? </vt:lpstr>
      <vt:lpstr>PowerPoint Presentation</vt:lpstr>
      <vt:lpstr>SVM</vt:lpstr>
      <vt:lpstr>What is a separating hyperplane? </vt:lpstr>
      <vt:lpstr>If it is just a line, why do we call it an hyperplane ? </vt:lpstr>
      <vt:lpstr>What is the optimal separating hyperplane? </vt:lpstr>
      <vt:lpstr>Optimal Hyperplane</vt:lpstr>
      <vt:lpstr> What is the margin and how does it help choosing the optimal hyperplane? </vt:lpstr>
      <vt:lpstr>Optimal Hyperplane</vt:lpstr>
      <vt:lpstr>Data Points</vt:lpstr>
      <vt:lpstr>Linear Fit</vt:lpstr>
      <vt:lpstr>Linear Fit</vt:lpstr>
      <vt:lpstr>SVM Regression</vt:lpstr>
      <vt:lpstr>Improved SVM with eps factor adjustment</vt:lpstr>
      <vt:lpstr> What is a vector? </vt:lpstr>
      <vt:lpstr> The magnitude </vt:lpstr>
      <vt:lpstr>The direction </vt:lpstr>
      <vt:lpstr>Computing the direction vector </vt:lpstr>
      <vt:lpstr>The sum of two vectors </vt:lpstr>
      <vt:lpstr>Third Vector </vt:lpstr>
      <vt:lpstr>The difference between two vectors </vt:lpstr>
      <vt:lpstr>The difference between two vectors </vt:lpstr>
      <vt:lpstr>The dot product </vt:lpstr>
      <vt:lpstr>PowerPoint Presentation</vt:lpstr>
      <vt:lpstr>PowerPoint Presentation</vt:lpstr>
      <vt:lpstr>PowerPoint Presentation</vt:lpstr>
      <vt:lpstr>The SVM hyperplane </vt:lpstr>
      <vt:lpstr>The SVM hyperplane </vt:lpstr>
      <vt:lpstr>The SVM hyperplane </vt:lpstr>
      <vt:lpstr>The SVM hyperplane </vt:lpstr>
      <vt:lpstr>SVM hyperplane</vt:lpstr>
      <vt:lpstr>PowerPoint Presentation</vt:lpstr>
      <vt:lpstr>SVM Hyperplane</vt:lpstr>
      <vt:lpstr>Optimal hyperplane</vt:lpstr>
      <vt:lpstr>PowerPoint Presentation</vt:lpstr>
      <vt:lpstr>Linear SVM Mathematically</vt:lpstr>
      <vt:lpstr>PowerPoint Presentation</vt:lpstr>
      <vt:lpstr>PowerPoint Presentation</vt:lpstr>
      <vt:lpstr>PowerPoint Presentation</vt:lpstr>
      <vt:lpstr>PowerPoint Presentation</vt:lpstr>
      <vt:lpstr>Soft Margin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Nonlinear SVM - Overview</vt:lpstr>
      <vt:lpstr>Properties of SVM</vt:lpstr>
      <vt:lpstr>SVM Applications</vt:lpstr>
      <vt:lpstr>Application 1: Cancer Classification</vt:lpstr>
      <vt:lpstr>Weakness of SVM</vt:lpstr>
      <vt:lpstr>Application 2: Text Categorization</vt:lpstr>
      <vt:lpstr>PowerPoint Presentation</vt:lpstr>
      <vt:lpstr>Text Categorization using SVM</vt:lpstr>
      <vt:lpstr>Some Issues</vt:lpstr>
      <vt:lpstr>Decision Tree Regression </vt:lpstr>
      <vt:lpstr>Decision Tree Regression</vt:lpstr>
      <vt:lpstr>PowerPoint Presentation</vt:lpstr>
      <vt:lpstr>PowerPoint Presentation</vt:lpstr>
      <vt:lpstr>Decision Tree Regression</vt:lpstr>
      <vt:lpstr>Decision Tree Regression</vt:lpstr>
      <vt:lpstr>Decision Tree Regression</vt:lpstr>
      <vt:lpstr>Decision Tree Regression</vt:lpstr>
      <vt:lpstr>Decision Tree Regression Compute the entropy for the weather data set:</vt:lpstr>
      <vt:lpstr>Decision Tree Regression For every feature calculate the entropy and information gain</vt:lpstr>
      <vt:lpstr>Pick the highest gain attribute.</vt:lpstr>
      <vt:lpstr>So our root node is Outlook.</vt:lpstr>
      <vt:lpstr> Repeat the same thing for sub-trees till we get the tree. </vt:lpstr>
      <vt:lpstr>Final Decision Tree</vt:lpstr>
      <vt:lpstr>Performance</vt:lpstr>
      <vt:lpstr>Performance</vt:lpstr>
      <vt:lpstr>GINI INDEX</vt:lpstr>
      <vt:lpstr>GINI Index</vt:lpstr>
      <vt:lpstr>GINI Index</vt:lpstr>
      <vt:lpstr>GINI Index</vt:lpstr>
      <vt:lpstr>Random Forest Algorithm</vt:lpstr>
      <vt:lpstr>Random Forest Algorithm</vt:lpstr>
      <vt:lpstr>Random forest algorithm real life example </vt:lpstr>
      <vt:lpstr>Random forest algorithm real life example</vt:lpstr>
      <vt:lpstr>Decision Tree</vt:lpstr>
      <vt:lpstr>Random Forest Algorithm: </vt:lpstr>
      <vt:lpstr>How Random Forest Algorithm Works</vt:lpstr>
      <vt:lpstr>Random Forest pseudocode: </vt:lpstr>
      <vt:lpstr>Random Forest pseudocode: </vt:lpstr>
      <vt:lpstr>Random forest algorithm applications </vt:lpstr>
      <vt:lpstr>Banking: </vt:lpstr>
      <vt:lpstr>Random Forest Applications</vt:lpstr>
      <vt:lpstr>E-Commerce</vt:lpstr>
      <vt:lpstr>Logistic Regression </vt:lpstr>
      <vt:lpstr>Logistic Regression </vt:lpstr>
      <vt:lpstr>Example</vt:lpstr>
      <vt:lpstr>Logistic Regression </vt:lpstr>
      <vt:lpstr>Logistic Regression </vt:lpstr>
      <vt:lpstr>Logistic Regression </vt:lpstr>
      <vt:lpstr>Logistic Regression </vt:lpstr>
      <vt:lpstr>Logistic Regression Assumptions </vt:lpstr>
      <vt:lpstr>Data</vt:lpstr>
      <vt:lpstr>Input Variables</vt:lpstr>
      <vt:lpstr>Input Variables</vt:lpstr>
      <vt:lpstr>Predict Variable</vt:lpstr>
      <vt:lpstr>Observations</vt:lpstr>
      <vt:lpstr>Natural Language Processing</vt:lpstr>
      <vt:lpstr>Components of NLP</vt:lpstr>
      <vt:lpstr>Components of NLP</vt:lpstr>
      <vt:lpstr>Difficulties in NLU</vt:lpstr>
      <vt:lpstr> Steps in NLP  </vt:lpstr>
      <vt:lpstr>Where Can Developers Use NLP Algorithms For? </vt:lpstr>
      <vt:lpstr>Open Source NLP Libraries </vt:lpstr>
      <vt:lpstr>NLTK</vt:lpstr>
      <vt:lpstr>NLTK</vt:lpstr>
      <vt:lpstr>Automatic Natural Language Understanding </vt:lpstr>
      <vt:lpstr>Automatic Natural Language Understanding </vt:lpstr>
      <vt:lpstr>Deep Learning</vt:lpstr>
      <vt:lpstr>Image Captioning in Deep Learning </vt:lpstr>
      <vt:lpstr>Artificial Neural Network</vt:lpstr>
      <vt:lpstr>Single Layer Network</vt:lpstr>
      <vt:lpstr>Artificial Neural Network</vt:lpstr>
      <vt:lpstr>Artificial Neural Network</vt:lpstr>
      <vt:lpstr>Artificial Neural Network</vt:lpstr>
      <vt:lpstr>Artificial Neural Network</vt:lpstr>
      <vt:lpstr>Activation Function </vt:lpstr>
      <vt:lpstr>PowerPoint Presentation</vt:lpstr>
      <vt:lpstr>PowerPoint Presentation</vt:lpstr>
      <vt:lpstr>Activation Function </vt:lpstr>
      <vt:lpstr>Limitations of Single-Layer Perceptron: </vt:lpstr>
      <vt:lpstr>SONAR Data Classification Using Single Layer Perceptrons </vt:lpstr>
      <vt:lpstr>SONAR Data Classification Using Single Layer Perceptrons </vt:lpstr>
      <vt:lpstr>SONAR Data Classification Using Single Layer Perceptrons </vt:lpstr>
      <vt:lpstr> Complex problems, that involve a lot of parameters cannot be solved by Single-Layer Perceptrons: </vt:lpstr>
      <vt:lpstr> Complex problems, that involve a lot of parameters cannot be solved by Single-Layer Perceptrons: </vt:lpstr>
      <vt:lpstr> Complex problems, that involve a lot of parameters cannot be solved by Single-Layer Perceptrons: </vt:lpstr>
      <vt:lpstr> Complex problems, that involve a lot of parameters cannot be solved by Single-Layer Perceptrons: </vt:lpstr>
      <vt:lpstr>What is Multi-Layer Perceptron? </vt:lpstr>
      <vt:lpstr>What is Multi-Layer Perceptron? </vt:lpstr>
      <vt:lpstr>What is Multi-Layer Perceptron? </vt:lpstr>
      <vt:lpstr>PowerPoint Presentation</vt:lpstr>
      <vt:lpstr>Forward Propagation: </vt:lpstr>
      <vt:lpstr>Backward Propagation and Weight Updation:  </vt:lpstr>
      <vt:lpstr>PowerPoint Presentation</vt:lpstr>
      <vt:lpstr>Backward Propagation and Weight Updation</vt:lpstr>
      <vt:lpstr>Backward Propagation and Weight Updation</vt:lpstr>
      <vt:lpstr>PowerPoint Presentation</vt:lpstr>
      <vt:lpstr>What is Multi-Layer Perceptron? </vt:lpstr>
      <vt:lpstr>Backpropagation: </vt:lpstr>
      <vt:lpstr>Backpropagation: </vt:lpstr>
      <vt:lpstr>Backpropagation: </vt:lpstr>
      <vt:lpstr>Backpropagation Algorithm</vt:lpstr>
      <vt:lpstr>How Backpropagation Works? </vt:lpstr>
      <vt:lpstr>Step – 1: Forward Propagation  </vt:lpstr>
      <vt:lpstr>We will repeat this process for the output layer neurons, using the output from the hidden layer neurons as inputs.</vt:lpstr>
      <vt:lpstr>Now, let’s see what is the value of the error:</vt:lpstr>
      <vt:lpstr>Step – 2: Backward Propagation </vt:lpstr>
      <vt:lpstr>Since we are propagating backwards, first thing we need to do is, calculate the change in total errors w.r.t the output O1 and O2.</vt:lpstr>
      <vt:lpstr>Let’s see now how much does the total net input of O1 changes w.r.t  W5?</vt:lpstr>
      <vt:lpstr>Step – 3: Putting all the values together and calculating the updated weight value </vt:lpstr>
      <vt:lpstr>How does a machine look at an image? </vt:lpstr>
      <vt:lpstr>How does a machine look at an image? </vt:lpstr>
      <vt:lpstr>How do we help a neural network to identify images  ?</vt:lpstr>
      <vt:lpstr>PowerPoint Presentation</vt:lpstr>
      <vt:lpstr>PowerPoint Presentation</vt:lpstr>
      <vt:lpstr>Backpropagation</vt:lpstr>
      <vt:lpstr>Convolutional Neural Networks  </vt:lpstr>
      <vt:lpstr>Defining a Convolutional Neural Network </vt:lpstr>
      <vt:lpstr>The Convolution Layer </vt:lpstr>
      <vt:lpstr>PowerPoint Presentation</vt:lpstr>
      <vt:lpstr>PowerPoint Presentation</vt:lpstr>
      <vt:lpstr>The Convolution Layer </vt:lpstr>
      <vt:lpstr>How are Convolutional Neural Networks different than Neural Networks?</vt:lpstr>
      <vt:lpstr>Convolution </vt:lpstr>
      <vt:lpstr>PowerPoint Presentation</vt:lpstr>
      <vt:lpstr>PowerPoint Presentation</vt:lpstr>
      <vt:lpstr>PowerPoint Presentation</vt:lpstr>
      <vt:lpstr>PowerPoint Presentation</vt:lpstr>
      <vt:lpstr>PowerPoint Presentation</vt:lpstr>
      <vt:lpstr>Putting it all together – How does the entire network look like ? </vt:lpstr>
      <vt:lpstr>Typical Architecture of a CNN </vt:lpstr>
      <vt:lpstr>Reinforcement Learning</vt:lpstr>
      <vt:lpstr>Armed Bandit problem</vt:lpstr>
      <vt:lpstr>Multi Armed Bandit problem</vt:lpstr>
      <vt:lpstr>The Upper Confidence Bound Algorithm </vt:lpstr>
      <vt:lpstr>The Upper Confidence Bound Algorithm </vt:lpstr>
      <vt:lpstr>UCB</vt:lpstr>
      <vt:lpstr>UCB</vt:lpstr>
      <vt:lpstr>UCB</vt:lpstr>
      <vt:lpstr>Reinforcement Learning </vt:lpstr>
      <vt:lpstr>Reinforcement Learning </vt:lpstr>
      <vt:lpstr>Reinforcement Learning </vt:lpstr>
      <vt:lpstr>Slot Machines</vt:lpstr>
      <vt:lpstr>An implementation of Reinforcement Learning </vt:lpstr>
      <vt:lpstr>PowerPoint Presentation</vt:lpstr>
      <vt:lpstr>PowerPoint Presentation</vt:lpstr>
      <vt:lpstr>PowerPoint Presentation</vt:lpstr>
      <vt:lpstr>PowerPoint Presentation</vt:lpstr>
      <vt:lpstr>PowerPoint Presentation</vt:lpstr>
      <vt:lpstr>PowerPoint Presentation</vt:lpstr>
      <vt:lpstr>Multi-Armed Bandit (MAB) Problem</vt:lpstr>
      <vt:lpstr>Regret in the MAB Setting</vt:lpstr>
      <vt:lpstr>MABs have a huge number of applications!</vt:lpstr>
      <vt:lpstr>MAB algorithm #1: ε-first</vt:lpstr>
      <vt:lpstr>MAB algorithm #2: ε-greedy</vt:lpstr>
      <vt:lpstr>Upper Confidence Bound (UCB)</vt:lpstr>
      <vt:lpstr>UCB Regret Bound</vt:lpstr>
      <vt:lpstr>PowerPoint Presentation</vt:lpstr>
      <vt:lpstr>PowerPoint Presentation</vt:lpstr>
      <vt:lpstr>PowerPoint Presentation</vt:lpstr>
      <vt:lpstr>PowerPoint Presentation</vt:lpstr>
      <vt:lpstr>Thompson Sampling</vt:lpstr>
      <vt:lpstr>Thompson Sampling</vt:lpstr>
      <vt:lpstr>Thompson Sampling</vt:lpstr>
      <vt:lpstr>Thompson Sampling</vt:lpstr>
      <vt:lpstr>PowerPoint Presentation</vt:lpstr>
      <vt:lpstr>PowerPoint Presentation</vt:lpstr>
      <vt:lpstr>PowerPoint Presentation</vt:lpstr>
      <vt:lpstr>PowerPoint Presentation</vt:lpstr>
      <vt:lpstr>PowerPoint Presentation</vt:lpstr>
      <vt:lpstr>Apriori</vt:lpstr>
      <vt:lpstr>Apriori</vt:lpstr>
      <vt:lpstr>Association Rules</vt:lpstr>
      <vt:lpstr>Association Rules</vt:lpstr>
      <vt:lpstr>Association Rules</vt:lpstr>
      <vt:lpstr>Association Rules</vt:lpstr>
      <vt:lpstr>Association Rules</vt:lpstr>
      <vt:lpstr>Association Rules</vt:lpstr>
      <vt:lpstr>How does Apriori algorithm work? </vt:lpstr>
      <vt:lpstr>How does Apriori algorithm work? </vt:lpstr>
      <vt:lpstr>How does Apriori algorithm work? </vt:lpstr>
      <vt:lpstr>How does Apriori algorithm work? </vt:lpstr>
      <vt:lpstr>How does Apriori algorithm work? </vt:lpstr>
      <vt:lpstr>How does Apriori algorithm work? </vt:lpstr>
      <vt:lpstr>How does Apriori algorithm work? </vt:lpstr>
      <vt:lpstr>How does Apriori algorithm work? </vt:lpstr>
      <vt:lpstr>Pros and Cons</vt:lpstr>
      <vt:lpstr>Association Rule Learning in R </vt:lpstr>
      <vt:lpstr>Association Rule Learning in R </vt:lpstr>
      <vt:lpstr>Association Rule Learning in R </vt:lpstr>
      <vt:lpstr>Association Rule Learning in R </vt:lpstr>
      <vt:lpstr>Association Rule Learning in R </vt:lpstr>
      <vt:lpstr>Association Rule Learning in R </vt:lpstr>
      <vt:lpstr>PowerPoint Presentation</vt:lpstr>
      <vt:lpstr>PowerPoint Presentation</vt:lpstr>
      <vt:lpstr>Apriori Algorithm </vt:lpstr>
      <vt:lpstr>Finding itemsets with high support </vt:lpstr>
      <vt:lpstr>Limitations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Parameswari Bala</dc:creator>
  <cp:lastModifiedBy>Parameswari Bala</cp:lastModifiedBy>
  <cp:revision>612</cp:revision>
  <dcterms:created xsi:type="dcterms:W3CDTF">2018-01-17T15:04:07Z</dcterms:created>
  <dcterms:modified xsi:type="dcterms:W3CDTF">2018-06-22T00:11:52Z</dcterms:modified>
</cp:coreProperties>
</file>